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59"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70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F108E-8637-49BD-8E69-D7B5455A96C9}" type="datetimeFigureOut">
              <a:rPr lang="en-US" smtClean="0"/>
              <a:pPr/>
              <a:t>1/17/2013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F270E-FED1-4DEF-9F37-8FB42A6605F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F108E-8637-49BD-8E69-D7B5455A96C9}" type="datetimeFigureOut">
              <a:rPr lang="en-US" smtClean="0"/>
              <a:pPr/>
              <a:t>1/17/2013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F270E-FED1-4DEF-9F37-8FB42A6605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nfo@morgannationa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298971"/>
          </a:xfrm>
        </p:spPr>
        <p:txBody>
          <a:bodyPr/>
          <a:lstStyle/>
          <a:p>
            <a:endParaRPr lang="en-US" dirty="0"/>
          </a:p>
        </p:txBody>
      </p:sp>
      <p:sp>
        <p:nvSpPr>
          <p:cNvPr id="3" name="Subtitle 2"/>
          <p:cNvSpPr>
            <a:spLocks noGrp="1"/>
          </p:cNvSpPr>
          <p:nvPr>
            <p:ph type="subTitle" idx="1"/>
          </p:nvPr>
        </p:nvSpPr>
        <p:spPr>
          <a:xfrm>
            <a:off x="1371600" y="857232"/>
            <a:ext cx="6400800" cy="4781568"/>
          </a:xfrm>
        </p:spPr>
        <p:txBody>
          <a:bodyPr/>
          <a:lstStyle/>
          <a:p>
            <a:r>
              <a:rPr lang="en-US" b="1" i="1" dirty="0" smtClean="0">
                <a:solidFill>
                  <a:schemeClr val="accent2">
                    <a:lumMod val="75000"/>
                  </a:schemeClr>
                </a:solidFill>
              </a:rPr>
              <a:t>Morgan </a:t>
            </a:r>
            <a:r>
              <a:rPr lang="en-US" sz="7200" b="1" i="1" dirty="0" smtClean="0">
                <a:solidFill>
                  <a:schemeClr val="accent2">
                    <a:lumMod val="75000"/>
                  </a:schemeClr>
                </a:solidFill>
              </a:rPr>
              <a:t>N</a:t>
            </a:r>
            <a:r>
              <a:rPr lang="en-US" b="1" i="1" dirty="0" smtClean="0">
                <a:solidFill>
                  <a:schemeClr val="accent2">
                    <a:lumMod val="75000"/>
                  </a:schemeClr>
                </a:solidFill>
              </a:rPr>
              <a:t>ational Corporation </a:t>
            </a:r>
            <a:endParaRPr lang="en-US" b="1" i="1" dirty="0">
              <a:solidFill>
                <a:schemeClr val="accent2">
                  <a:lumMod val="75000"/>
                </a:schemeClr>
              </a:solidFill>
            </a:endParaRPr>
          </a:p>
        </p:txBody>
      </p:sp>
      <p:pic>
        <p:nvPicPr>
          <p:cNvPr id="1026" name="Picture 2" descr="C:\Documents and Settings\Richard\My Documents\Music &amp; clips&amp; Photos\horse &amp; carriage\New Folder (2)\G2015L.jpg"/>
          <p:cNvPicPr>
            <a:picLocks noChangeAspect="1" noChangeArrowheads="1"/>
          </p:cNvPicPr>
          <p:nvPr/>
        </p:nvPicPr>
        <p:blipFill>
          <a:blip r:embed="rId2" cstate="print"/>
          <a:srcRect/>
          <a:stretch>
            <a:fillRect/>
          </a:stretch>
        </p:blipFill>
        <p:spPr bwMode="auto">
          <a:xfrm>
            <a:off x="2357422" y="2357430"/>
            <a:ext cx="4570574" cy="3996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8800" b="1" i="1" dirty="0" smtClean="0">
                <a:solidFill>
                  <a:schemeClr val="accent2">
                    <a:lumMod val="75000"/>
                  </a:schemeClr>
                </a:solidFill>
              </a:rPr>
              <a:t>N</a:t>
            </a:r>
            <a:r>
              <a:rPr lang="en-US" b="1" i="1" dirty="0" smtClean="0">
                <a:solidFill>
                  <a:schemeClr val="accent2">
                    <a:lumMod val="75000"/>
                  </a:schemeClr>
                </a:solidFill>
              </a:rPr>
              <a:t>ational Corporation </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smtClean="0"/>
              <a:t>Contact Information</a:t>
            </a:r>
          </a:p>
          <a:p>
            <a:endParaRPr lang="en-US" dirty="0" smtClean="0"/>
          </a:p>
          <a:p>
            <a:r>
              <a:rPr lang="en-US" dirty="0" smtClean="0"/>
              <a:t>Office: Ph (403) 541-0226  Toll Free 1(866) 595-3533</a:t>
            </a:r>
          </a:p>
          <a:p>
            <a:r>
              <a:rPr lang="en-US" dirty="0" smtClean="0"/>
              <a:t> Fax: (403) 541-0226</a:t>
            </a:r>
          </a:p>
          <a:p>
            <a:endParaRPr lang="en-US" dirty="0" smtClean="0"/>
          </a:p>
          <a:p>
            <a:r>
              <a:rPr lang="en-US" dirty="0" smtClean="0"/>
              <a:t>Email: </a:t>
            </a:r>
            <a:r>
              <a:rPr lang="en-US" dirty="0" smtClean="0">
                <a:hlinkClick r:id="rId2"/>
              </a:rPr>
              <a:t>info@morgannational.com</a:t>
            </a:r>
            <a:endParaRPr lang="en-US" dirty="0" smtClean="0"/>
          </a:p>
          <a:p>
            <a:endParaRPr lang="en-US" dirty="0" smtClean="0"/>
          </a:p>
          <a:p>
            <a:r>
              <a:rPr lang="en-US" dirty="0" smtClean="0"/>
              <a:t>Address: #100-915 42</a:t>
            </a:r>
            <a:r>
              <a:rPr lang="en-US" baseline="30000" dirty="0" smtClean="0"/>
              <a:t>nd</a:t>
            </a:r>
            <a:r>
              <a:rPr lang="en-US" dirty="0" smtClean="0"/>
              <a:t> Avenue SE</a:t>
            </a:r>
          </a:p>
          <a:p>
            <a:r>
              <a:rPr lang="en-US" dirty="0" smtClean="0"/>
              <a:t>	 </a:t>
            </a:r>
            <a:r>
              <a:rPr lang="en-US" dirty="0" smtClean="0"/>
              <a:t>       </a:t>
            </a:r>
            <a:r>
              <a:rPr lang="en-US" dirty="0" smtClean="0"/>
              <a:t>Calgary, Alberta T2G 1Z1</a:t>
            </a:r>
          </a:p>
          <a:p>
            <a:endParaRPr lang="en-US" dirty="0" smtClean="0"/>
          </a:p>
          <a:p>
            <a:r>
              <a:rPr lang="en-US" dirty="0" smtClean="0"/>
              <a:t>Agents: Lyle Lee </a:t>
            </a:r>
          </a:p>
          <a:p>
            <a:r>
              <a:rPr lang="en-US" dirty="0" smtClean="0"/>
              <a:t>               Richard Adler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 </a:t>
            </a:r>
            <a:br>
              <a:rPr lang="en-US" b="1" i="1" dirty="0" smtClean="0">
                <a:solidFill>
                  <a:schemeClr val="accent2">
                    <a:lumMod val="75000"/>
                  </a:schemeClr>
                </a:solidFill>
              </a:rPr>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400" u="sng" dirty="0" smtClean="0"/>
              <a:t>Retirement Compensation Agreement (RCA)</a:t>
            </a:r>
          </a:p>
          <a:p>
            <a:pPr>
              <a:buNone/>
            </a:pPr>
            <a:endParaRPr lang="en-US" u="sng" dirty="0"/>
          </a:p>
          <a:p>
            <a:pPr>
              <a:buNone/>
            </a:pPr>
            <a:r>
              <a:rPr lang="en-US" sz="2000" dirty="0" smtClean="0"/>
              <a:t>Why?</a:t>
            </a:r>
          </a:p>
          <a:p>
            <a:pPr>
              <a:buNone/>
            </a:pPr>
            <a:endParaRPr lang="en-US" sz="2000" dirty="0"/>
          </a:p>
          <a:p>
            <a:r>
              <a:rPr lang="en-US" sz="2000" dirty="0" smtClean="0"/>
              <a:t>Anyone earning over $100,000 annually cannot utilize the full 18% of income limitation on RRSP contributions!</a:t>
            </a:r>
          </a:p>
          <a:p>
            <a:pPr>
              <a:buNone/>
            </a:pPr>
            <a:endParaRPr lang="en-US" sz="2000" dirty="0"/>
          </a:p>
          <a:p>
            <a:r>
              <a:rPr lang="en-US" sz="2000" dirty="0" smtClean="0"/>
              <a:t>The Retirement Compensation Agreement has gained recognition over the past several years because it overcomes the RRSP limitations in a tax-sheltered environment. </a:t>
            </a:r>
          </a:p>
          <a:p>
            <a:pPr>
              <a:buNone/>
            </a:pPr>
            <a:endParaRPr lang="en-US" sz="2000" dirty="0" smtClean="0"/>
          </a:p>
          <a:p>
            <a:r>
              <a:rPr lang="en-US" sz="2000" dirty="0" smtClean="0"/>
              <a:t>A </a:t>
            </a:r>
            <a:r>
              <a:rPr lang="en-US" sz="2000" dirty="0"/>
              <a:t>Retirement Compensation Agreement (RCA), is a vehicle used to pre-fund supplementary retirement benefits outside a Registered Pension Plan.</a:t>
            </a:r>
            <a:endParaRPr lang="en-US" sz="2000" dirty="0" smtClean="0"/>
          </a:p>
          <a:p>
            <a:pPr>
              <a:buNone/>
            </a:pPr>
            <a:endParaRPr lang="en-US" u="sn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lstStyle/>
          <a:p>
            <a:pPr>
              <a:buNone/>
            </a:pPr>
            <a:r>
              <a:rPr lang="en-US" sz="2400" u="sng" dirty="0" smtClean="0"/>
              <a:t>Retirement Compensation Agreement</a:t>
            </a:r>
          </a:p>
          <a:p>
            <a:endParaRPr lang="en-US" dirty="0" smtClean="0"/>
          </a:p>
          <a:p>
            <a:pPr algn="just"/>
            <a:r>
              <a:rPr lang="en-US" sz="2000" dirty="0" smtClean="0"/>
              <a:t>The purpose of the RCA is to allow business owners or shareholders to achieve additional tax-deductible contributions and to defer recognition of taxable income</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Retirement </a:t>
            </a:r>
            <a:r>
              <a:rPr lang="en-US" sz="3400" u="sng" dirty="0" smtClean="0"/>
              <a:t>Compensation</a:t>
            </a:r>
            <a:r>
              <a:rPr lang="en-US" u="sng" dirty="0" smtClean="0"/>
              <a:t> Agreement</a:t>
            </a:r>
          </a:p>
          <a:p>
            <a:pPr>
              <a:buNone/>
            </a:pPr>
            <a:endParaRPr lang="en-US" u="sng" dirty="0" smtClean="0"/>
          </a:p>
          <a:p>
            <a:pPr>
              <a:buNone/>
            </a:pPr>
            <a:r>
              <a:rPr lang="en-US" dirty="0" smtClean="0"/>
              <a:t>Coordination of Retirement Savings / Consumption</a:t>
            </a:r>
          </a:p>
          <a:p>
            <a:pPr algn="just"/>
            <a:r>
              <a:rPr lang="en-US" sz="2900" dirty="0" smtClean="0"/>
              <a:t>The general rule of thumb for retirement savings and consumption of retirement funds is that the more tax-effective registered assets (Registered Pension Plan or Registered Retirement Savings Plan) should be on a “First In, Last Out” basis, and the less tax-effective non-registered assets (Retirement Compensation Arrangement) should be on a “Last In, First Out” basis.  </a:t>
            </a:r>
          </a:p>
          <a:p>
            <a:pPr algn="just"/>
            <a:r>
              <a:rPr lang="en-US" sz="2900" dirty="0" smtClean="0"/>
              <a:t>Therefore, the preferred sequence is to fund an RCA shortly before retirement and consume RCA assets immediately after retirement prior to drawing an income from registered assets.  Thus, registered assets are allowed to grow tax-free for a longer duration.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2800" u="sng" dirty="0" smtClean="0"/>
              <a:t>Retirement Compensation Agreement</a:t>
            </a:r>
          </a:p>
          <a:p>
            <a:r>
              <a:rPr lang="en-US" sz="2000" dirty="0" smtClean="0"/>
              <a:t>The </a:t>
            </a:r>
            <a:r>
              <a:rPr lang="en-US" sz="2000" dirty="0"/>
              <a:t>employer makes tax-deductible </a:t>
            </a:r>
            <a:r>
              <a:rPr lang="en-US" sz="2000" dirty="0" smtClean="0"/>
              <a:t>contributions </a:t>
            </a:r>
            <a:r>
              <a:rPr lang="en-US" sz="2000" dirty="0"/>
              <a:t>to the trustee of the </a:t>
            </a:r>
            <a:r>
              <a:rPr lang="en-US" sz="2000" dirty="0" smtClean="0"/>
              <a:t>plan </a:t>
            </a:r>
          </a:p>
          <a:p>
            <a:r>
              <a:rPr lang="en-US" sz="2000" dirty="0" smtClean="0"/>
              <a:t>The </a:t>
            </a:r>
            <a:r>
              <a:rPr lang="en-US" sz="2000" dirty="0"/>
              <a:t>plan pays a special refundable tax each year equal to one-half of the contributions received </a:t>
            </a:r>
            <a:r>
              <a:rPr lang="en-US" sz="2000" dirty="0" smtClean="0"/>
              <a:t> + plus </a:t>
            </a:r>
            <a:r>
              <a:rPr lang="en-US" sz="2000" dirty="0"/>
              <a:t>one-half of the </a:t>
            </a:r>
            <a:r>
              <a:rPr lang="en-US" sz="2000" dirty="0" smtClean="0"/>
              <a:t>(income </a:t>
            </a:r>
            <a:r>
              <a:rPr lang="en-US" sz="2000" dirty="0"/>
              <a:t>and capital </a:t>
            </a:r>
            <a:r>
              <a:rPr lang="en-US" sz="2000" dirty="0" smtClean="0"/>
              <a:t>gains) </a:t>
            </a:r>
            <a:r>
              <a:rPr lang="en-US" sz="2000" dirty="0"/>
              <a:t>earned by the plan during the </a:t>
            </a:r>
            <a:r>
              <a:rPr lang="en-US" sz="2000" dirty="0" smtClean="0"/>
              <a:t>year </a:t>
            </a:r>
          </a:p>
          <a:p>
            <a:r>
              <a:rPr lang="en-US" sz="2000" dirty="0" smtClean="0"/>
              <a:t>This </a:t>
            </a:r>
            <a:r>
              <a:rPr lang="en-US" sz="2000" dirty="0"/>
              <a:t>tax is refundable to the plan on a basis of $1 for every $2 of benefits paid out during the </a:t>
            </a:r>
            <a:r>
              <a:rPr lang="en-US" sz="2000" dirty="0" smtClean="0"/>
              <a:t>year</a:t>
            </a:r>
          </a:p>
          <a:p>
            <a:r>
              <a:rPr lang="en-US" sz="2000" dirty="0"/>
              <a:t>The employee is taxed on benefits when they are paid out of the </a:t>
            </a:r>
            <a:r>
              <a:rPr lang="en-US" sz="2000" dirty="0" smtClean="0"/>
              <a:t>plan</a:t>
            </a:r>
          </a:p>
          <a:p>
            <a:r>
              <a:rPr lang="en-US" sz="2000" dirty="0" smtClean="0"/>
              <a:t>For example, $100,000 tax deductible contribution is paid into the RCA to be invested by the trustees of the plan; Another $100,000  tax deductible contribution is paid to Canada Revenue Agency to be applied to the Refundable Tax Account</a:t>
            </a:r>
          </a:p>
          <a:p>
            <a:r>
              <a:rPr lang="en-US" sz="2000" dirty="0" smtClean="0"/>
              <a:t>Because income within the RCA account carries no preferential tax treatment, a Universal Life policy is utilized because such income is tax deferred and the trustee remits no tax on such income (provided the investment income is not earned in any side account attached to a Universal Life policy).</a:t>
            </a:r>
          </a:p>
          <a:p>
            <a:r>
              <a:rPr lang="en-US" sz="2000" dirty="0" smtClean="0"/>
              <a:t>Benefits are payable commencing upon the employee’s retirement. Upon withdrawal the portion of the RCA Trust that is taxable is considered as income in the hands of the trust and is subject to a 50% refundable tax.</a:t>
            </a:r>
            <a:endParaRPr lang="en-US" sz="2000" dirty="0"/>
          </a:p>
          <a:p>
            <a:endParaRPr lang="en-US" sz="20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a:xfrm>
            <a:off x="428596" y="1500174"/>
            <a:ext cx="8229600" cy="4525963"/>
          </a:xfrm>
        </p:spPr>
        <p:txBody>
          <a:bodyPr>
            <a:normAutofit fontScale="85000" lnSpcReduction="20000"/>
          </a:bodyPr>
          <a:lstStyle/>
          <a:p>
            <a:pPr>
              <a:buNone/>
            </a:pPr>
            <a:r>
              <a:rPr lang="en-US" sz="2400" u="sng" dirty="0" smtClean="0"/>
              <a:t>Retirement Compensation Agreement</a:t>
            </a:r>
          </a:p>
          <a:p>
            <a:pPr>
              <a:buNone/>
            </a:pPr>
            <a:endParaRPr lang="en-US" sz="2400" u="sng" dirty="0"/>
          </a:p>
          <a:p>
            <a:r>
              <a:rPr lang="en-US" sz="2400" u="sng" dirty="0" smtClean="0"/>
              <a:t>Cash Funding Method</a:t>
            </a:r>
          </a:p>
          <a:p>
            <a:pPr algn="just">
              <a:buNone/>
            </a:pPr>
            <a:r>
              <a:rPr lang="en-US" sz="2400" dirty="0" smtClean="0"/>
              <a:t>	</a:t>
            </a:r>
            <a:r>
              <a:rPr lang="en-US" sz="2000" dirty="0" smtClean="0"/>
              <a:t>The </a:t>
            </a:r>
            <a:r>
              <a:rPr lang="en-US" sz="2000" dirty="0"/>
              <a:t>company makes cash contributions to the RCA trust. One-half is used to pay the special refundable tax and the other half is invested. The RCA can loan the after-tax amount back to the company at a reasonable interest rate and with reasonable security.</a:t>
            </a:r>
            <a:endParaRPr lang="en-US" sz="2000" u="sng" dirty="0"/>
          </a:p>
          <a:p>
            <a:pPr algn="just"/>
            <a:r>
              <a:rPr lang="en-US" sz="2400" u="sng" dirty="0" smtClean="0"/>
              <a:t>Insurance Funding Method</a:t>
            </a:r>
          </a:p>
          <a:p>
            <a:pPr algn="just">
              <a:buNone/>
            </a:pPr>
            <a:r>
              <a:rPr lang="en-US" sz="2000" dirty="0" smtClean="0"/>
              <a:t>	The </a:t>
            </a:r>
            <a:r>
              <a:rPr lang="en-US" sz="2000" dirty="0"/>
              <a:t>company funds a split-dollar life insurance policy under which the company is the beneficiary of the insurance policy and the RCA is the beneficiary of the investment component or tax-exempt surplus. Special refundable taxes must be remitted equal to the amount of the annual premium attributed to the tax exempt surplus. The benefit of this arrangement is that the investment income earned within the insurance policy is tax exempt and not subject to the 50 per cent refundable tax. As such, the investment compounds at pre-tax rates. The death benefit received by the RCA will be subject to tax unless it is paid out to RCA beneficiaries in the year received. Under this arrangement the RCA funds benefit from policy loans and death benefits received. The fact that these investments are secure from business risks is also attractive. </a:t>
            </a:r>
            <a:endParaRPr lang="en-US" sz="2000" u="sng" dirty="0" smtClean="0"/>
          </a:p>
          <a:p>
            <a:pPr>
              <a:buNone/>
            </a:pPr>
            <a:endParaRPr lang="en-US" sz="2000" u="sng"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normAutofit/>
          </a:bodyPr>
          <a:lstStyle/>
          <a:p>
            <a:pPr>
              <a:buNone/>
            </a:pPr>
            <a:r>
              <a:rPr lang="en-US" sz="2600" u="sng" dirty="0" smtClean="0"/>
              <a:t>Retirement Compensation Agreement</a:t>
            </a:r>
            <a:endParaRPr lang="en-US" sz="2600" dirty="0" smtClean="0"/>
          </a:p>
          <a:p>
            <a:pPr>
              <a:buNone/>
            </a:pPr>
            <a:endParaRPr lang="en-US" sz="2200" dirty="0" smtClean="0"/>
          </a:p>
          <a:p>
            <a:pPr>
              <a:buNone/>
            </a:pPr>
            <a:r>
              <a:rPr lang="en-US" dirty="0" smtClean="0"/>
              <a:t>You should consider an RCA if……..</a:t>
            </a:r>
          </a:p>
          <a:p>
            <a:r>
              <a:rPr lang="en-US" sz="2000" dirty="0" smtClean="0"/>
              <a:t>you </a:t>
            </a:r>
            <a:r>
              <a:rPr lang="en-US" sz="2000" dirty="0"/>
              <a:t>are a shareholder in a private company with a history of income above the </a:t>
            </a:r>
            <a:r>
              <a:rPr lang="en-US" sz="2000" dirty="0" smtClean="0"/>
              <a:t>$500,000 </a:t>
            </a:r>
            <a:r>
              <a:rPr lang="en-US" sz="2000" dirty="0"/>
              <a:t>small business deduction</a:t>
            </a:r>
          </a:p>
          <a:p>
            <a:pPr lvl="0"/>
            <a:r>
              <a:rPr lang="en-US" sz="2000" dirty="0"/>
              <a:t>your company has the liquidity to pay bonuses or RCA contributions </a:t>
            </a:r>
          </a:p>
          <a:p>
            <a:pPr lvl="0"/>
            <a:r>
              <a:rPr lang="en-US" sz="2000" dirty="0"/>
              <a:t>your company wants access to more capital </a:t>
            </a:r>
          </a:p>
          <a:p>
            <a:pPr lvl="0"/>
            <a:r>
              <a:rPr lang="en-US" sz="2000" dirty="0"/>
              <a:t>your company wants to reward key employees who have worked for the company for a number of years </a:t>
            </a:r>
          </a:p>
          <a:p>
            <a:r>
              <a:rPr lang="en-US" sz="2000" dirty="0"/>
              <a:t>you want to create a pension and grow it by reinvesting it in your business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normAutofit/>
          </a:bodyPr>
          <a:lstStyle/>
          <a:p>
            <a:pPr>
              <a:buNone/>
            </a:pPr>
            <a:r>
              <a:rPr lang="en-US" sz="2400" u="sng" dirty="0" smtClean="0"/>
              <a:t>Retirement Compensation Agreement</a:t>
            </a:r>
          </a:p>
          <a:p>
            <a:endParaRPr lang="en-US" sz="1600" dirty="0"/>
          </a:p>
        </p:txBody>
      </p:sp>
      <p:sp>
        <p:nvSpPr>
          <p:cNvPr id="4" name="Rectangle 3"/>
          <p:cNvSpPr/>
          <p:nvPr/>
        </p:nvSpPr>
        <p:spPr>
          <a:xfrm>
            <a:off x="571472" y="2071678"/>
            <a:ext cx="8001056" cy="4555093"/>
          </a:xfrm>
          <a:prstGeom prst="rect">
            <a:avLst/>
          </a:prstGeom>
        </p:spPr>
        <p:txBody>
          <a:bodyPr wrap="square">
            <a:spAutoFit/>
          </a:bodyPr>
          <a:lstStyle/>
          <a:p>
            <a:r>
              <a:rPr lang="en-US" b="1" i="1" dirty="0" smtClean="0"/>
              <a:t>Advantages:</a:t>
            </a:r>
            <a:r>
              <a:rPr lang="en-US" dirty="0" smtClean="0"/>
              <a:t> </a:t>
            </a:r>
          </a:p>
          <a:p>
            <a:pPr>
              <a:buFont typeface="Arial" pitchFamily="34" charset="0"/>
              <a:buChar char="•"/>
            </a:pPr>
            <a:r>
              <a:rPr lang="en-US" dirty="0" smtClean="0"/>
              <a:t>Significantly higher contribution limits than registered plans</a:t>
            </a:r>
          </a:p>
          <a:p>
            <a:r>
              <a:rPr lang="en-US" dirty="0" smtClean="0"/>
              <a:t> </a:t>
            </a:r>
          </a:p>
          <a:p>
            <a:pPr>
              <a:buFont typeface="Arial" pitchFamily="34" charset="0"/>
              <a:buChar char="•"/>
            </a:pPr>
            <a:r>
              <a:rPr lang="en-US" dirty="0" smtClean="0"/>
              <a:t>Immediate deduction to employer and not taxable to employee until paid</a:t>
            </a:r>
          </a:p>
          <a:p>
            <a:r>
              <a:rPr lang="en-US" dirty="0" smtClean="0"/>
              <a:t> </a:t>
            </a:r>
          </a:p>
          <a:p>
            <a:pPr>
              <a:buFont typeface="Arial" pitchFamily="34" charset="0"/>
              <a:buChar char="•"/>
            </a:pPr>
            <a:r>
              <a:rPr lang="en-US" dirty="0" smtClean="0"/>
              <a:t>Flexible investment options </a:t>
            </a:r>
          </a:p>
          <a:p>
            <a:pPr>
              <a:buFont typeface="Arial" pitchFamily="34" charset="0"/>
              <a:buChar char="•"/>
            </a:pPr>
            <a:endParaRPr lang="en-US" dirty="0" smtClean="0"/>
          </a:p>
          <a:p>
            <a:pPr>
              <a:buFont typeface="Arial" pitchFamily="34" charset="0"/>
              <a:buChar char="•"/>
            </a:pPr>
            <a:r>
              <a:rPr lang="en-US" dirty="0" smtClean="0"/>
              <a:t>Allows deduction at current high tax rates and deferral of recognition of income by employee to future years at potentially lower tax rates</a:t>
            </a:r>
          </a:p>
          <a:p>
            <a:r>
              <a:rPr lang="en-US" dirty="0" smtClean="0"/>
              <a:t> </a:t>
            </a:r>
          </a:p>
          <a:p>
            <a:pPr>
              <a:buFont typeface="Arial" pitchFamily="34" charset="0"/>
              <a:buChar char="•"/>
            </a:pPr>
            <a:r>
              <a:rPr lang="en-US" dirty="0" smtClean="0"/>
              <a:t>High benefit security as funds are held by custodian in trust</a:t>
            </a:r>
          </a:p>
          <a:p>
            <a:r>
              <a:rPr lang="en-US" dirty="0" smtClean="0"/>
              <a:t> </a:t>
            </a:r>
          </a:p>
          <a:p>
            <a:pPr>
              <a:buFont typeface="Arial" pitchFamily="34" charset="0"/>
              <a:buChar char="•"/>
            </a:pPr>
            <a:r>
              <a:rPr lang="en-US" dirty="0" smtClean="0"/>
              <a:t>Flexible settlement options allowing member control over timing of income recognition</a:t>
            </a:r>
          </a:p>
          <a:p>
            <a:r>
              <a:rPr lang="en-US" dirty="0" smtClean="0"/>
              <a:t> </a:t>
            </a:r>
          </a:p>
          <a:p>
            <a:pPr>
              <a:buFont typeface="Arial" pitchFamily="34" charset="0"/>
              <a:buChar char="•"/>
            </a:pPr>
            <a:r>
              <a:rPr lang="en-US" dirty="0" smtClean="0"/>
              <a:t>Does not affect RRSP or RPP (Registered Pension Plan) contribution lim</a:t>
            </a:r>
            <a:r>
              <a:rPr lang="en-US" sz="2000" dirty="0" smtClean="0"/>
              <a:t>its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chemeClr val="accent2">
                    <a:lumMod val="75000"/>
                  </a:schemeClr>
                </a:solidFill>
              </a:rPr>
              <a:t>Morgan </a:t>
            </a:r>
            <a:r>
              <a:rPr lang="en-US" sz="9600" b="1" i="1" dirty="0" smtClean="0">
                <a:solidFill>
                  <a:schemeClr val="accent2">
                    <a:lumMod val="75000"/>
                  </a:schemeClr>
                </a:solidFill>
              </a:rPr>
              <a:t>N</a:t>
            </a:r>
            <a:r>
              <a:rPr lang="en-US" b="1" i="1" dirty="0" smtClean="0">
                <a:solidFill>
                  <a:schemeClr val="accent2">
                    <a:lumMod val="75000"/>
                  </a:schemeClr>
                </a:solidFill>
              </a:rPr>
              <a:t>ational Corporation</a:t>
            </a:r>
            <a:endParaRPr lang="en-US" dirty="0"/>
          </a:p>
        </p:txBody>
      </p:sp>
      <p:sp>
        <p:nvSpPr>
          <p:cNvPr id="3" name="Content Placeholder 2"/>
          <p:cNvSpPr>
            <a:spLocks noGrp="1"/>
          </p:cNvSpPr>
          <p:nvPr>
            <p:ph idx="1"/>
          </p:nvPr>
        </p:nvSpPr>
        <p:spPr/>
        <p:txBody>
          <a:bodyPr/>
          <a:lstStyle/>
          <a:p>
            <a:pPr>
              <a:buNone/>
            </a:pPr>
            <a:r>
              <a:rPr lang="en-US" sz="2400" u="sng" dirty="0" smtClean="0"/>
              <a:t>Retirement Compensation Agreement</a:t>
            </a:r>
          </a:p>
          <a:p>
            <a:pPr>
              <a:buNone/>
            </a:pPr>
            <a:endParaRPr lang="en-US" sz="2400" u="sng" dirty="0"/>
          </a:p>
          <a:p>
            <a:pPr>
              <a:buNone/>
            </a:pPr>
            <a:endParaRPr lang="en-US" sz="2400" dirty="0" smtClean="0"/>
          </a:p>
          <a:p>
            <a:pPr>
              <a:buNone/>
            </a:pPr>
            <a:endParaRPr lang="en-US" dirty="0"/>
          </a:p>
        </p:txBody>
      </p:sp>
      <p:sp>
        <p:nvSpPr>
          <p:cNvPr id="4" name="Rectangle 3"/>
          <p:cNvSpPr/>
          <p:nvPr/>
        </p:nvSpPr>
        <p:spPr>
          <a:xfrm>
            <a:off x="428596" y="2551837"/>
            <a:ext cx="8215370" cy="2246769"/>
          </a:xfrm>
          <a:prstGeom prst="rect">
            <a:avLst/>
          </a:prstGeom>
        </p:spPr>
        <p:txBody>
          <a:bodyPr wrap="square">
            <a:spAutoFit/>
          </a:bodyPr>
          <a:lstStyle/>
          <a:p>
            <a:r>
              <a:rPr lang="en-US" sz="2000" b="1" i="1" u="sng" dirty="0" smtClean="0"/>
              <a:t>Disadvantages:</a:t>
            </a:r>
            <a:r>
              <a:rPr lang="en-US" sz="2000" u="sng" dirty="0" smtClean="0"/>
              <a:t> </a:t>
            </a:r>
          </a:p>
          <a:p>
            <a:endParaRPr lang="en-US" sz="2000" u="sng" dirty="0" smtClean="0"/>
          </a:p>
          <a:p>
            <a:pPr>
              <a:buFont typeface="Arial" pitchFamily="34" charset="0"/>
              <a:buChar char="•"/>
            </a:pPr>
            <a:r>
              <a:rPr lang="en-US" sz="2000" dirty="0" smtClean="0"/>
              <a:t>Refundable tax account is non-interest bearing therefore investment yield for RCA is only half of that of a registered plan with funds invested in interest bearing securities</a:t>
            </a:r>
          </a:p>
          <a:p>
            <a:pPr>
              <a:buFont typeface="Arial" pitchFamily="34" charset="0"/>
              <a:buChar char="•"/>
            </a:pPr>
            <a:endParaRPr lang="en-US" sz="2000" dirty="0" smtClean="0"/>
          </a:p>
          <a:p>
            <a:pPr>
              <a:buFont typeface="Arial" pitchFamily="34" charset="0"/>
              <a:buChar char="•"/>
            </a:pPr>
            <a:r>
              <a:rPr lang="en-US" sz="2000" dirty="0" smtClean="0"/>
              <a:t>Limited access to funds while employed</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671</Words>
  <Application>Microsoft Office PowerPoint</Application>
  <PresentationFormat>On-screen Show (4:3)</PresentationFormat>
  <Paragraphs>83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Morgan National Corporation  </vt:lpstr>
      <vt:lpstr>Morgan National Corporation</vt:lpstr>
      <vt:lpstr>Morgan National Corporation</vt:lpstr>
      <vt:lpstr>Morgan National Corporation</vt:lpstr>
      <vt:lpstr>Morgan National Corporation</vt:lpstr>
      <vt:lpstr>Morgan National Corporation</vt:lpstr>
      <vt:lpstr>Morgan National Corporation</vt:lpstr>
      <vt:lpstr>Morgan National Corporation</vt:lpstr>
      <vt:lpstr>Morgan National Corporation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11</cp:revision>
  <dcterms:created xsi:type="dcterms:W3CDTF">2008-01-02T23:37:58Z</dcterms:created>
  <dcterms:modified xsi:type="dcterms:W3CDTF">2013-01-17T22:23:26Z</dcterms:modified>
</cp:coreProperties>
</file>