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0"/>
  </p:notesMasterIdLst>
  <p:sldIdLst>
    <p:sldId id="256" r:id="rId2"/>
    <p:sldId id="257" r:id="rId3"/>
    <p:sldId id="265" r:id="rId4"/>
    <p:sldId id="258" r:id="rId5"/>
    <p:sldId id="259" r:id="rId6"/>
    <p:sldId id="260" r:id="rId7"/>
    <p:sldId id="261" r:id="rId8"/>
    <p:sldId id="262" r:id="rId9"/>
    <p:sldId id="263" r:id="rId10"/>
    <p:sldId id="264" r:id="rId11"/>
    <p:sldId id="267" r:id="rId12"/>
    <p:sldId id="268" r:id="rId13"/>
    <p:sldId id="269" r:id="rId14"/>
    <p:sldId id="270" r:id="rId15"/>
    <p:sldId id="283" r:id="rId16"/>
    <p:sldId id="271" r:id="rId17"/>
    <p:sldId id="272" r:id="rId18"/>
    <p:sldId id="273" r:id="rId19"/>
    <p:sldId id="274" r:id="rId20"/>
    <p:sldId id="275" r:id="rId21"/>
    <p:sldId id="281" r:id="rId22"/>
    <p:sldId id="277" r:id="rId23"/>
    <p:sldId id="276" r:id="rId24"/>
    <p:sldId id="278" r:id="rId25"/>
    <p:sldId id="280" r:id="rId26"/>
    <p:sldId id="279" r:id="rId27"/>
    <p:sldId id="282" r:id="rId28"/>
    <p:sldId id="284" r:id="rId29"/>
  </p:sldIdLst>
  <p:sldSz cx="9144000" cy="6858000" type="screen4x3"/>
  <p:notesSz cx="7007225" cy="928846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45" autoAdjust="0"/>
    <p:restoredTop sz="95610" autoAdjust="0"/>
  </p:normalViewPr>
  <p:slideViewPr>
    <p:cSldViewPr>
      <p:cViewPr varScale="1">
        <p:scale>
          <a:sx n="74" d="100"/>
          <a:sy n="74" d="100"/>
        </p:scale>
        <p:origin x="-1680" y="-67"/>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6464" cy="464423"/>
          </a:xfrm>
          <a:prstGeom prst="rect">
            <a:avLst/>
          </a:prstGeom>
        </p:spPr>
        <p:txBody>
          <a:bodyPr vert="horz" lIns="93113" tIns="46557" rIns="93113" bIns="46557" rtlCol="0"/>
          <a:lstStyle>
            <a:lvl1pPr algn="l">
              <a:defRPr sz="1200"/>
            </a:lvl1pPr>
          </a:lstStyle>
          <a:p>
            <a:endParaRPr lang="en-US" dirty="0"/>
          </a:p>
        </p:txBody>
      </p:sp>
      <p:sp>
        <p:nvSpPr>
          <p:cNvPr id="3" name="Date Placeholder 2"/>
          <p:cNvSpPr>
            <a:spLocks noGrp="1"/>
          </p:cNvSpPr>
          <p:nvPr>
            <p:ph type="dt" idx="1"/>
          </p:nvPr>
        </p:nvSpPr>
        <p:spPr>
          <a:xfrm>
            <a:off x="3969139" y="0"/>
            <a:ext cx="3036464" cy="464423"/>
          </a:xfrm>
          <a:prstGeom prst="rect">
            <a:avLst/>
          </a:prstGeom>
        </p:spPr>
        <p:txBody>
          <a:bodyPr vert="horz" lIns="93113" tIns="46557" rIns="93113" bIns="46557" rtlCol="0"/>
          <a:lstStyle>
            <a:lvl1pPr algn="r">
              <a:defRPr sz="1200"/>
            </a:lvl1pPr>
          </a:lstStyle>
          <a:p>
            <a:fld id="{DAB1DD7D-982A-43C2-A524-7466B7FEB6A3}" type="datetimeFigureOut">
              <a:rPr lang="en-US" smtClean="0"/>
              <a:pPr/>
              <a:t>3/27/2013</a:t>
            </a:fld>
            <a:endParaRPr lang="en-US" dirty="0"/>
          </a:p>
        </p:txBody>
      </p:sp>
      <p:sp>
        <p:nvSpPr>
          <p:cNvPr id="4" name="Slide Image Placeholder 3"/>
          <p:cNvSpPr>
            <a:spLocks noGrp="1" noRot="1" noChangeAspect="1"/>
          </p:cNvSpPr>
          <p:nvPr>
            <p:ph type="sldImg" idx="2"/>
          </p:nvPr>
        </p:nvSpPr>
        <p:spPr>
          <a:xfrm>
            <a:off x="1181100" y="696913"/>
            <a:ext cx="4645025" cy="3482975"/>
          </a:xfrm>
          <a:prstGeom prst="rect">
            <a:avLst/>
          </a:prstGeom>
          <a:noFill/>
          <a:ln w="12700">
            <a:solidFill>
              <a:prstClr val="black"/>
            </a:solidFill>
          </a:ln>
        </p:spPr>
        <p:txBody>
          <a:bodyPr vert="horz" lIns="93113" tIns="46557" rIns="93113" bIns="46557" rtlCol="0" anchor="ctr"/>
          <a:lstStyle/>
          <a:p>
            <a:endParaRPr lang="en-US" dirty="0"/>
          </a:p>
        </p:txBody>
      </p:sp>
      <p:sp>
        <p:nvSpPr>
          <p:cNvPr id="5" name="Notes Placeholder 4"/>
          <p:cNvSpPr>
            <a:spLocks noGrp="1"/>
          </p:cNvSpPr>
          <p:nvPr>
            <p:ph type="body" sz="quarter" idx="3"/>
          </p:nvPr>
        </p:nvSpPr>
        <p:spPr>
          <a:xfrm>
            <a:off x="700723" y="4412020"/>
            <a:ext cx="5605780" cy="4179808"/>
          </a:xfrm>
          <a:prstGeom prst="rect">
            <a:avLst/>
          </a:prstGeom>
        </p:spPr>
        <p:txBody>
          <a:bodyPr vert="horz" lIns="93113" tIns="46557" rIns="93113" bIns="46557"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2428"/>
            <a:ext cx="3036464" cy="464423"/>
          </a:xfrm>
          <a:prstGeom prst="rect">
            <a:avLst/>
          </a:prstGeom>
        </p:spPr>
        <p:txBody>
          <a:bodyPr vert="horz" lIns="93113" tIns="46557" rIns="93113" bIns="46557"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69139" y="8822428"/>
            <a:ext cx="3036464" cy="464423"/>
          </a:xfrm>
          <a:prstGeom prst="rect">
            <a:avLst/>
          </a:prstGeom>
        </p:spPr>
        <p:txBody>
          <a:bodyPr vert="horz" lIns="93113" tIns="46557" rIns="93113" bIns="46557" rtlCol="0" anchor="b"/>
          <a:lstStyle>
            <a:lvl1pPr algn="r">
              <a:defRPr sz="1200"/>
            </a:lvl1pPr>
          </a:lstStyle>
          <a:p>
            <a:fld id="{D5DE3677-F4AC-4F05-A101-25E14A67D411}"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5DE3677-F4AC-4F05-A101-25E14A67D411}" type="slidenum">
              <a:rPr lang="en-US" smtClean="0"/>
              <a:pPr/>
              <a:t>1</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5DE3677-F4AC-4F05-A101-25E14A67D411}" type="slidenum">
              <a:rPr lang="en-US" smtClean="0"/>
              <a:pPr/>
              <a:t>11</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5DE3677-F4AC-4F05-A101-25E14A67D411}" type="slidenum">
              <a:rPr lang="en-US" smtClean="0"/>
              <a:pPr/>
              <a:t>17</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67E9517-C487-4A28-918D-550F7D359643}" type="datetimeFigureOut">
              <a:rPr lang="en-US" smtClean="0"/>
              <a:pPr/>
              <a:t>3/27/2013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3A5C4DB-6D61-4CC8-854B-85FE0FCFD0BA}"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67E9517-C487-4A28-918D-550F7D359643}" type="datetimeFigureOut">
              <a:rPr lang="en-US" smtClean="0"/>
              <a:pPr/>
              <a:t>3/27/2013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3A5C4DB-6D61-4CC8-854B-85FE0FCFD0BA}"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67E9517-C487-4A28-918D-550F7D359643}" type="datetimeFigureOut">
              <a:rPr lang="en-US" smtClean="0"/>
              <a:pPr/>
              <a:t>3/27/2013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3A5C4DB-6D61-4CC8-854B-85FE0FCFD0BA}"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67E9517-C487-4A28-918D-550F7D359643}" type="datetimeFigureOut">
              <a:rPr lang="en-US" smtClean="0"/>
              <a:pPr/>
              <a:t>3/27/2013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3A5C4DB-6D61-4CC8-854B-85FE0FCFD0BA}"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67E9517-C487-4A28-918D-550F7D359643}" type="datetimeFigureOut">
              <a:rPr lang="en-US" smtClean="0"/>
              <a:pPr/>
              <a:t>3/27/2013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3A5C4DB-6D61-4CC8-854B-85FE0FCFD0BA}"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67E9517-C487-4A28-918D-550F7D359643}" type="datetimeFigureOut">
              <a:rPr lang="en-US" smtClean="0"/>
              <a:pPr/>
              <a:t>3/27/2013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3A5C4DB-6D61-4CC8-854B-85FE0FCFD0BA}"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67E9517-C487-4A28-918D-550F7D359643}" type="datetimeFigureOut">
              <a:rPr lang="en-US" smtClean="0"/>
              <a:pPr/>
              <a:t>3/27/2013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3A5C4DB-6D61-4CC8-854B-85FE0FCFD0BA}"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67E9517-C487-4A28-918D-550F7D359643}" type="datetimeFigureOut">
              <a:rPr lang="en-US" smtClean="0"/>
              <a:pPr/>
              <a:t>3/27/2013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3A5C4DB-6D61-4CC8-854B-85FE0FCFD0BA}"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67E9517-C487-4A28-918D-550F7D359643}" type="datetimeFigureOut">
              <a:rPr lang="en-US" smtClean="0"/>
              <a:pPr/>
              <a:t>3/27/2013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3A5C4DB-6D61-4CC8-854B-85FE0FCFD0BA}"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67E9517-C487-4A28-918D-550F7D359643}" type="datetimeFigureOut">
              <a:rPr lang="en-US" smtClean="0"/>
              <a:pPr/>
              <a:t>3/27/2013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3A5C4DB-6D61-4CC8-854B-85FE0FCFD0BA}"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67E9517-C487-4A28-918D-550F7D359643}" type="datetimeFigureOut">
              <a:rPr lang="en-US" smtClean="0"/>
              <a:pPr/>
              <a:t>3/27/2013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3A5C4DB-6D61-4CC8-854B-85FE0FCFD0BA}"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7E9517-C487-4A28-918D-550F7D359643}" type="datetimeFigureOut">
              <a:rPr lang="en-US" smtClean="0"/>
              <a:pPr/>
              <a:t>3/27/2013</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3A5C4DB-6D61-4CC8-854B-85FE0FCFD0BA}"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hyperlink" Target="mailto:info@morgannational.com"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000109"/>
            <a:ext cx="7772400" cy="1928825"/>
          </a:xfrm>
        </p:spPr>
        <p:txBody>
          <a:bodyPr>
            <a:normAutofit/>
          </a:bodyPr>
          <a:lstStyle/>
          <a:p>
            <a:r>
              <a:rPr lang="en-US" sz="3200" b="1" i="1" dirty="0" smtClean="0">
                <a:solidFill>
                  <a:schemeClr val="accent2">
                    <a:lumMod val="75000"/>
                  </a:schemeClr>
                </a:solidFill>
              </a:rPr>
              <a:t>Morgan </a:t>
            </a:r>
            <a:r>
              <a:rPr lang="en-US" sz="6600" b="1" i="1" dirty="0" smtClean="0">
                <a:solidFill>
                  <a:schemeClr val="accent2">
                    <a:lumMod val="75000"/>
                  </a:schemeClr>
                </a:solidFill>
              </a:rPr>
              <a:t>N</a:t>
            </a:r>
            <a:r>
              <a:rPr lang="en-US" sz="3200" b="1" i="1" dirty="0" smtClean="0">
                <a:solidFill>
                  <a:schemeClr val="accent2">
                    <a:lumMod val="75000"/>
                  </a:schemeClr>
                </a:solidFill>
              </a:rPr>
              <a:t>ational Corporation </a:t>
            </a:r>
            <a:endParaRPr lang="en-US" sz="3200" b="1" i="1" dirty="0">
              <a:solidFill>
                <a:schemeClr val="accent2">
                  <a:lumMod val="75000"/>
                </a:schemeClr>
              </a:solidFill>
            </a:endParaRPr>
          </a:p>
        </p:txBody>
      </p:sp>
      <p:sp>
        <p:nvSpPr>
          <p:cNvPr id="3" name="Subtitle 2"/>
          <p:cNvSpPr>
            <a:spLocks noGrp="1"/>
          </p:cNvSpPr>
          <p:nvPr>
            <p:ph type="subTitle" idx="1"/>
          </p:nvPr>
        </p:nvSpPr>
        <p:spPr>
          <a:xfrm>
            <a:off x="1371600" y="3357562"/>
            <a:ext cx="6400800" cy="2281238"/>
          </a:xfrm>
        </p:spPr>
        <p:txBody>
          <a:bodyPr/>
          <a:lstStyle/>
          <a:p>
            <a:r>
              <a:rPr lang="en-US" dirty="0" smtClean="0"/>
              <a:t>GROUP PROGRAMS </a:t>
            </a:r>
          </a:p>
          <a:p>
            <a:r>
              <a:rPr lang="en-US" dirty="0" smtClean="0"/>
              <a:t>FOR</a:t>
            </a:r>
          </a:p>
          <a:p>
            <a:r>
              <a:rPr lang="en-US" dirty="0" smtClean="0"/>
              <a:t>WEALTH ENHANCEMENT</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4" algn="ctr" rtl="0">
              <a:spcBef>
                <a:spcPct val="0"/>
              </a:spcBef>
            </a:pPr>
            <a:r>
              <a:rPr lang="en-US" sz="2800" b="1" i="1" dirty="0" smtClean="0">
                <a:solidFill>
                  <a:schemeClr val="accent2">
                    <a:lumMod val="75000"/>
                  </a:schemeClr>
                </a:solidFill>
              </a:rPr>
              <a:t>Morgan </a:t>
            </a:r>
            <a:r>
              <a:rPr lang="en-US" sz="6000" b="1" i="1" dirty="0" smtClean="0">
                <a:solidFill>
                  <a:schemeClr val="accent2">
                    <a:lumMod val="75000"/>
                  </a:schemeClr>
                </a:solidFill>
              </a:rPr>
              <a:t>N</a:t>
            </a:r>
            <a:r>
              <a:rPr lang="en-US" sz="2800" b="1" i="1" dirty="0" smtClean="0">
                <a:solidFill>
                  <a:schemeClr val="accent2">
                    <a:lumMod val="75000"/>
                  </a:schemeClr>
                </a:solidFill>
              </a:rPr>
              <a:t>ational Corporation </a:t>
            </a:r>
            <a:endParaRPr lang="en-US" dirty="0"/>
          </a:p>
        </p:txBody>
      </p:sp>
      <p:sp>
        <p:nvSpPr>
          <p:cNvPr id="3" name="Content Placeholder 2"/>
          <p:cNvSpPr>
            <a:spLocks noGrp="1"/>
          </p:cNvSpPr>
          <p:nvPr>
            <p:ph idx="1"/>
          </p:nvPr>
        </p:nvSpPr>
        <p:spPr/>
        <p:txBody>
          <a:bodyPr/>
          <a:lstStyle/>
          <a:p>
            <a:pPr>
              <a:buNone/>
            </a:pPr>
            <a:r>
              <a:rPr lang="en-US" sz="2800" u="sng" dirty="0" smtClean="0"/>
              <a:t>Group RRSP</a:t>
            </a:r>
          </a:p>
          <a:p>
            <a:pPr>
              <a:buNone/>
            </a:pPr>
            <a:endParaRPr lang="en-US" sz="2800" u="sng" dirty="0"/>
          </a:p>
          <a:p>
            <a:pPr>
              <a:buNone/>
            </a:pPr>
            <a:r>
              <a:rPr lang="en-US" sz="2800" dirty="0" smtClean="0"/>
              <a:t>Disadvantage:</a:t>
            </a:r>
          </a:p>
          <a:p>
            <a:r>
              <a:rPr lang="en-US" sz="2000" dirty="0" smtClean="0"/>
              <a:t>Because payroll is increased, payroll taxes such as EI, CPP and WC may increase as well.</a:t>
            </a:r>
          </a:p>
          <a:p>
            <a:endParaRPr lang="en-US" sz="2000" dirty="0"/>
          </a:p>
          <a:p>
            <a:endParaRPr lang="en-US" dirty="0" smtClean="0"/>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i="1" dirty="0" smtClean="0">
                <a:solidFill>
                  <a:schemeClr val="accent2">
                    <a:lumMod val="75000"/>
                  </a:schemeClr>
                </a:solidFill>
              </a:rPr>
              <a:t>Morgan </a:t>
            </a:r>
            <a:r>
              <a:rPr lang="en-US" sz="8800" b="1" i="1" dirty="0" smtClean="0">
                <a:solidFill>
                  <a:schemeClr val="accent2">
                    <a:lumMod val="75000"/>
                  </a:schemeClr>
                </a:solidFill>
              </a:rPr>
              <a:t>N</a:t>
            </a:r>
            <a:r>
              <a:rPr lang="en-US" b="1" i="1" dirty="0" smtClean="0">
                <a:solidFill>
                  <a:schemeClr val="accent2">
                    <a:lumMod val="75000"/>
                  </a:schemeClr>
                </a:solidFill>
              </a:rPr>
              <a:t>ational Corporation </a:t>
            </a:r>
            <a:endParaRPr lang="en-US" dirty="0"/>
          </a:p>
        </p:txBody>
      </p:sp>
      <p:sp>
        <p:nvSpPr>
          <p:cNvPr id="3" name="Content Placeholder 2"/>
          <p:cNvSpPr>
            <a:spLocks noGrp="1"/>
          </p:cNvSpPr>
          <p:nvPr>
            <p:ph idx="1"/>
          </p:nvPr>
        </p:nvSpPr>
        <p:spPr>
          <a:xfrm>
            <a:off x="457200" y="1600200"/>
            <a:ext cx="8229600" cy="4400568"/>
          </a:xfrm>
        </p:spPr>
        <p:txBody>
          <a:bodyPr/>
          <a:lstStyle/>
          <a:p>
            <a:pPr>
              <a:buNone/>
            </a:pPr>
            <a:r>
              <a:rPr lang="en-US" sz="2000" u="sng" dirty="0" smtClean="0"/>
              <a:t>Deferred Profit Sharing Plan (DPSP)</a:t>
            </a:r>
          </a:p>
          <a:p>
            <a:pPr>
              <a:buNone/>
            </a:pPr>
            <a:endParaRPr lang="en-US" dirty="0" smtClean="0"/>
          </a:p>
        </p:txBody>
      </p:sp>
      <p:pic>
        <p:nvPicPr>
          <p:cNvPr id="5" name="Picture 2" descr="C:\Documents and Settings\Richard\Desktop\animal pics\Bald-Eagle-Print-C10069953[1].jpg"/>
          <p:cNvPicPr>
            <a:picLocks noChangeAspect="1" noChangeArrowheads="1"/>
          </p:cNvPicPr>
          <p:nvPr/>
        </p:nvPicPr>
        <p:blipFill>
          <a:blip r:embed="rId3" cstate="print">
            <a:lum bright="15000" contrast="7000"/>
          </a:blip>
          <a:srcRect/>
          <a:stretch>
            <a:fillRect/>
          </a:stretch>
        </p:blipFill>
        <p:spPr bwMode="auto">
          <a:xfrm>
            <a:off x="1000099" y="2357430"/>
            <a:ext cx="7130323" cy="3714776"/>
          </a:xfrm>
          <a:prstGeom prst="rect">
            <a:avLst/>
          </a:prstGeom>
          <a:noFill/>
        </p:spPr>
      </p:pic>
      <p:sp>
        <p:nvSpPr>
          <p:cNvPr id="6" name="Rectangle 5"/>
          <p:cNvSpPr/>
          <p:nvPr/>
        </p:nvSpPr>
        <p:spPr>
          <a:xfrm>
            <a:off x="2357422" y="6143644"/>
            <a:ext cx="4300469" cy="369332"/>
          </a:xfrm>
          <a:prstGeom prst="rect">
            <a:avLst/>
          </a:prstGeom>
        </p:spPr>
        <p:txBody>
          <a:bodyPr wrap="square">
            <a:spAutoFit/>
          </a:bodyPr>
          <a:lstStyle/>
          <a:p>
            <a:pPr>
              <a:buNone/>
            </a:pPr>
            <a:r>
              <a:rPr lang="en-US" dirty="0" smtClean="0"/>
              <a:t>Employee relations soar higher with DPSP!</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i="1" dirty="0" smtClean="0">
                <a:solidFill>
                  <a:schemeClr val="accent2">
                    <a:lumMod val="75000"/>
                  </a:schemeClr>
                </a:solidFill>
              </a:rPr>
              <a:t>Morgan </a:t>
            </a:r>
            <a:r>
              <a:rPr lang="en-US" sz="8800" b="1" i="1" dirty="0" smtClean="0">
                <a:solidFill>
                  <a:schemeClr val="accent2">
                    <a:lumMod val="75000"/>
                  </a:schemeClr>
                </a:solidFill>
              </a:rPr>
              <a:t>N</a:t>
            </a:r>
            <a:r>
              <a:rPr lang="en-US" b="1" i="1" dirty="0" smtClean="0">
                <a:solidFill>
                  <a:schemeClr val="accent2">
                    <a:lumMod val="75000"/>
                  </a:schemeClr>
                </a:solidFill>
              </a:rPr>
              <a:t>ational Corporation </a:t>
            </a:r>
            <a:endParaRPr lang="en-US" dirty="0"/>
          </a:p>
        </p:txBody>
      </p:sp>
      <p:sp>
        <p:nvSpPr>
          <p:cNvPr id="3" name="Content Placeholder 2"/>
          <p:cNvSpPr>
            <a:spLocks noGrp="1"/>
          </p:cNvSpPr>
          <p:nvPr>
            <p:ph idx="1"/>
          </p:nvPr>
        </p:nvSpPr>
        <p:spPr>
          <a:xfrm>
            <a:off x="428596" y="1571612"/>
            <a:ext cx="8229600" cy="4525963"/>
          </a:xfrm>
        </p:spPr>
        <p:txBody>
          <a:bodyPr>
            <a:normAutofit/>
          </a:bodyPr>
          <a:lstStyle/>
          <a:p>
            <a:pPr>
              <a:buNone/>
            </a:pPr>
            <a:r>
              <a:rPr lang="en-US" sz="2000" u="sng" dirty="0" smtClean="0"/>
              <a:t>Deferred Profit Sharing Plan (DPSP)</a:t>
            </a:r>
          </a:p>
          <a:p>
            <a:pPr>
              <a:buNone/>
            </a:pPr>
            <a:endParaRPr lang="en-US" sz="2000" dirty="0" smtClean="0"/>
          </a:p>
          <a:p>
            <a:pPr>
              <a:buNone/>
            </a:pPr>
            <a:r>
              <a:rPr lang="en-US" sz="2000" dirty="0" smtClean="0"/>
              <a:t>What is it?  </a:t>
            </a:r>
          </a:p>
          <a:p>
            <a:r>
              <a:rPr lang="en-US" sz="2000" dirty="0" smtClean="0"/>
              <a:t>It’s a type of pension in which the employer makes periodic contributions to the plan on behalf of some or all the employees</a:t>
            </a:r>
          </a:p>
          <a:p>
            <a:r>
              <a:rPr lang="en-US" sz="2000" dirty="0" smtClean="0"/>
              <a:t>The employer’s contributions are tax deductible</a:t>
            </a:r>
          </a:p>
          <a:p>
            <a:r>
              <a:rPr lang="en-US" sz="2000" dirty="0" smtClean="0"/>
              <a:t>The contributions are not taxable to the employee until paid out</a:t>
            </a:r>
          </a:p>
          <a:p>
            <a:r>
              <a:rPr lang="en-US" sz="2000" dirty="0" smtClean="0"/>
              <a:t>Employee contributions are not permitted.</a:t>
            </a:r>
          </a:p>
          <a:p>
            <a:r>
              <a:rPr lang="en-US" sz="2000" dirty="0" smtClean="0"/>
              <a:t>An employer may contribute any amount out of profits, up to legislated maximums, into an employee DPSP account, or a trust fund, where contributions and earnings are sheltered from income tax until withdrawn</a:t>
            </a:r>
          </a:p>
          <a:p>
            <a:r>
              <a:rPr lang="en-US" sz="2000" dirty="0" smtClean="0"/>
              <a:t>The contribution is not subject to payroll taxes (CPP, EI, etc.)</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i="1" dirty="0" smtClean="0">
                <a:solidFill>
                  <a:schemeClr val="accent2">
                    <a:lumMod val="75000"/>
                  </a:schemeClr>
                </a:solidFill>
              </a:rPr>
              <a:t>Morgan </a:t>
            </a:r>
            <a:r>
              <a:rPr lang="en-US" sz="8800" b="1" i="1" dirty="0" smtClean="0">
                <a:solidFill>
                  <a:schemeClr val="accent2">
                    <a:lumMod val="75000"/>
                  </a:schemeClr>
                </a:solidFill>
              </a:rPr>
              <a:t>N</a:t>
            </a:r>
            <a:r>
              <a:rPr lang="en-US" b="1" i="1" dirty="0" smtClean="0">
                <a:solidFill>
                  <a:schemeClr val="accent2">
                    <a:lumMod val="75000"/>
                  </a:schemeClr>
                </a:solidFill>
              </a:rPr>
              <a:t>ational Corporation </a:t>
            </a:r>
            <a:endParaRPr lang="en-US" dirty="0"/>
          </a:p>
        </p:txBody>
      </p:sp>
      <p:sp>
        <p:nvSpPr>
          <p:cNvPr id="3" name="Content Placeholder 2"/>
          <p:cNvSpPr>
            <a:spLocks noGrp="1"/>
          </p:cNvSpPr>
          <p:nvPr>
            <p:ph idx="1"/>
          </p:nvPr>
        </p:nvSpPr>
        <p:spPr/>
        <p:txBody>
          <a:bodyPr>
            <a:normAutofit fontScale="85000" lnSpcReduction="10000"/>
          </a:bodyPr>
          <a:lstStyle/>
          <a:p>
            <a:pPr>
              <a:buNone/>
            </a:pPr>
            <a:r>
              <a:rPr lang="en-US" sz="2200" u="sng" dirty="0" smtClean="0"/>
              <a:t>Deferred Profit Sharing Plan (DPSP)</a:t>
            </a:r>
          </a:p>
          <a:p>
            <a:endParaRPr lang="en-US" sz="2000" dirty="0" smtClean="0"/>
          </a:p>
          <a:p>
            <a:r>
              <a:rPr lang="en-US" sz="2000" dirty="0" smtClean="0"/>
              <a:t>The payment made by the employer (the plan sponsor) must be paid to a trustee of the plan; employees may become trustees of the plan.</a:t>
            </a:r>
          </a:p>
          <a:p>
            <a:endParaRPr lang="en-US" sz="1400" dirty="0" smtClean="0"/>
          </a:p>
          <a:p>
            <a:r>
              <a:rPr lang="en-US" sz="2000" dirty="0" smtClean="0"/>
              <a:t>The plan is registered with CRA: No contribution receipt is issued to employees. Employees receive a Pension Adjustment (PA) reducing their RRSP contribution limit for the following year.</a:t>
            </a:r>
          </a:p>
          <a:p>
            <a:endParaRPr lang="en-US" sz="1400" dirty="0" smtClean="0"/>
          </a:p>
          <a:p>
            <a:r>
              <a:rPr lang="en-US" sz="2000" dirty="0" smtClean="0"/>
              <a:t>A DPSP may give members the right to withdraw vested benefits from the plan at any time. However a member's vested benefit must be paid no later than 90 days after the earliest of:</a:t>
            </a:r>
          </a:p>
          <a:p>
            <a:pPr lvl="1"/>
            <a:r>
              <a:rPr lang="en-US" sz="1800" dirty="0" smtClean="0"/>
              <a:t>Death of the member </a:t>
            </a:r>
          </a:p>
          <a:p>
            <a:pPr lvl="1"/>
            <a:r>
              <a:rPr lang="en-US" sz="1800" dirty="0" smtClean="0"/>
              <a:t>Termination of the employment of the member </a:t>
            </a:r>
          </a:p>
          <a:p>
            <a:pPr lvl="1"/>
            <a:r>
              <a:rPr lang="en-US" sz="1800" dirty="0" smtClean="0"/>
              <a:t>Attainment of age 69 </a:t>
            </a:r>
          </a:p>
          <a:p>
            <a:pPr lvl="1"/>
            <a:r>
              <a:rPr lang="en-US" sz="1800" dirty="0" smtClean="0"/>
              <a:t>Termination of the plan </a:t>
            </a:r>
          </a:p>
          <a:p>
            <a:pPr lvl="1"/>
            <a:r>
              <a:rPr lang="en-US" sz="1800" dirty="0" smtClean="0"/>
              <a:t>Some institutions may allow a withdrawal each calendar year (may vary with the institution)</a:t>
            </a:r>
          </a:p>
          <a:p>
            <a:endParaRPr lang="en-US" sz="2000" dirty="0" smtClean="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i="1" dirty="0" smtClean="0">
                <a:solidFill>
                  <a:schemeClr val="accent2">
                    <a:lumMod val="75000"/>
                  </a:schemeClr>
                </a:solidFill>
              </a:rPr>
              <a:t>Morgan </a:t>
            </a:r>
            <a:r>
              <a:rPr lang="en-US" sz="8800" b="1" i="1" dirty="0" smtClean="0">
                <a:solidFill>
                  <a:schemeClr val="accent2">
                    <a:lumMod val="75000"/>
                  </a:schemeClr>
                </a:solidFill>
              </a:rPr>
              <a:t>N</a:t>
            </a:r>
            <a:r>
              <a:rPr lang="en-US" b="1" i="1" dirty="0" smtClean="0">
                <a:solidFill>
                  <a:schemeClr val="accent2">
                    <a:lumMod val="75000"/>
                  </a:schemeClr>
                </a:solidFill>
              </a:rPr>
              <a:t>ational Corporation </a:t>
            </a:r>
            <a:endParaRPr lang="en-US" dirty="0"/>
          </a:p>
        </p:txBody>
      </p:sp>
      <p:sp>
        <p:nvSpPr>
          <p:cNvPr id="3" name="Content Placeholder 2"/>
          <p:cNvSpPr>
            <a:spLocks noGrp="1"/>
          </p:cNvSpPr>
          <p:nvPr>
            <p:ph idx="1"/>
          </p:nvPr>
        </p:nvSpPr>
        <p:spPr/>
        <p:txBody>
          <a:bodyPr>
            <a:normAutofit fontScale="55000" lnSpcReduction="20000"/>
          </a:bodyPr>
          <a:lstStyle/>
          <a:p>
            <a:endParaRPr lang="en-US" dirty="0" smtClean="0"/>
          </a:p>
          <a:p>
            <a:pPr>
              <a:buNone/>
            </a:pPr>
            <a:r>
              <a:rPr lang="en-US" sz="3600" u="sng" dirty="0" smtClean="0"/>
              <a:t>Deferred Profit Sharing Plan (DPSP)</a:t>
            </a:r>
          </a:p>
          <a:p>
            <a:endParaRPr lang="en-US" dirty="0" smtClean="0"/>
          </a:p>
          <a:p>
            <a:pPr lvl="0"/>
            <a:r>
              <a:rPr lang="en-US" dirty="0" smtClean="0"/>
              <a:t>No minimum employer contributions </a:t>
            </a:r>
          </a:p>
          <a:p>
            <a:pPr lvl="0"/>
            <a:r>
              <a:rPr lang="en-US" dirty="0" smtClean="0"/>
              <a:t>Employer contributions are not subject to payroll taxes </a:t>
            </a:r>
          </a:p>
          <a:p>
            <a:pPr lvl="0"/>
            <a:r>
              <a:rPr lang="en-US" dirty="0" smtClean="0"/>
              <a:t>The employer may impose a vesting period of up to 2 years </a:t>
            </a:r>
          </a:p>
          <a:p>
            <a:pPr lvl="0"/>
            <a:r>
              <a:rPr lang="en-US" dirty="0" smtClean="0"/>
              <a:t>Withdrawals can be restricted to termination, death and retirement </a:t>
            </a:r>
          </a:p>
          <a:p>
            <a:pPr lvl="0"/>
            <a:r>
              <a:rPr lang="en-US" dirty="0" smtClean="0"/>
              <a:t>Owners (10% or more ownership) or relatives of owners cannot participate in the plan </a:t>
            </a:r>
          </a:p>
          <a:p>
            <a:pPr lvl="0"/>
            <a:r>
              <a:rPr lang="en-US" dirty="0" smtClean="0"/>
              <a:t>Terminated employees can withdraw the full vested amount subject to taxation </a:t>
            </a:r>
          </a:p>
          <a:p>
            <a:pPr lvl="0"/>
            <a:r>
              <a:rPr lang="en-US" dirty="0" smtClean="0"/>
              <a:t>Creates a pension adjustment </a:t>
            </a:r>
          </a:p>
          <a:p>
            <a:pPr lvl="0"/>
            <a:r>
              <a:rPr lang="en-US" dirty="0" smtClean="0"/>
              <a:t>Can be used to share profits with employees or as a pension plan</a:t>
            </a:r>
          </a:p>
          <a:p>
            <a:r>
              <a:rPr lang="en-US" dirty="0" smtClean="0"/>
              <a:t>Contributions to a DPSP are limited to the lesser of 18% of employee compensation, or half of the defined contribution (or RRSP) limit: For 2013, this limit is $11,910</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i="1" dirty="0" smtClean="0">
                <a:solidFill>
                  <a:schemeClr val="accent2">
                    <a:lumMod val="75000"/>
                  </a:schemeClr>
                </a:solidFill>
              </a:rPr>
              <a:t>Morgan </a:t>
            </a:r>
            <a:r>
              <a:rPr lang="en-US" sz="8800" b="1" i="1" dirty="0" smtClean="0">
                <a:solidFill>
                  <a:schemeClr val="accent2">
                    <a:lumMod val="75000"/>
                  </a:schemeClr>
                </a:solidFill>
              </a:rPr>
              <a:t>N</a:t>
            </a:r>
            <a:r>
              <a:rPr lang="en-US" b="1" i="1" dirty="0" smtClean="0">
                <a:solidFill>
                  <a:schemeClr val="accent2">
                    <a:lumMod val="75000"/>
                  </a:schemeClr>
                </a:solidFill>
              </a:rPr>
              <a:t>ational Corporation </a:t>
            </a:r>
            <a:endParaRPr lang="en-US" dirty="0"/>
          </a:p>
        </p:txBody>
      </p:sp>
      <p:sp>
        <p:nvSpPr>
          <p:cNvPr id="3" name="Content Placeholder 2"/>
          <p:cNvSpPr>
            <a:spLocks noGrp="1"/>
          </p:cNvSpPr>
          <p:nvPr>
            <p:ph idx="1"/>
          </p:nvPr>
        </p:nvSpPr>
        <p:spPr/>
        <p:txBody>
          <a:bodyPr>
            <a:normAutofit/>
          </a:bodyPr>
          <a:lstStyle/>
          <a:p>
            <a:pPr>
              <a:buNone/>
            </a:pPr>
            <a:r>
              <a:rPr lang="en-US" sz="2000" u="sng" dirty="0" smtClean="0"/>
              <a:t>Deferred Profit Sharing Plan (DPSP)</a:t>
            </a:r>
          </a:p>
          <a:p>
            <a:pPr>
              <a:buNone/>
            </a:pPr>
            <a:endParaRPr lang="en-US" sz="1800" dirty="0" smtClean="0"/>
          </a:p>
          <a:p>
            <a:pPr>
              <a:buNone/>
            </a:pPr>
            <a:r>
              <a:rPr lang="en-US" sz="1800" u="sng" dirty="0" smtClean="0"/>
              <a:t>Supplementary Unemployment Benefit Plan</a:t>
            </a:r>
          </a:p>
          <a:p>
            <a:pPr algn="just"/>
            <a:r>
              <a:rPr lang="en-US" sz="2000" dirty="0" smtClean="0"/>
              <a:t>A registered supplementary unemployment benefit plan (SUBP) is a plan established by an employer to top up employees' employment insurance benefits during a period of unemployment because of training, sickness, accident or disability, maternity or parental leave, or a temporary stoppage of work. Employer contributions must be made to a trust and are tax deductible under the </a:t>
            </a:r>
            <a:r>
              <a:rPr lang="en-US" sz="2000" i="1" dirty="0" smtClean="0"/>
              <a:t>Income Tax Act</a:t>
            </a:r>
            <a:r>
              <a:rPr lang="en-US" sz="2000" dirty="0" smtClean="0"/>
              <a:t> (employee contributions are not permitted) and earnings of the trust are tax-exempt</a:t>
            </a:r>
          </a:p>
          <a:p>
            <a:endParaRPr lang="en-US" dirty="0" smtClean="0"/>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i="1" dirty="0" smtClean="0">
                <a:solidFill>
                  <a:schemeClr val="accent2">
                    <a:lumMod val="75000"/>
                  </a:schemeClr>
                </a:solidFill>
              </a:rPr>
              <a:t>Morgan </a:t>
            </a:r>
            <a:r>
              <a:rPr lang="en-US" sz="8800" b="1" i="1" dirty="0" smtClean="0">
                <a:solidFill>
                  <a:schemeClr val="accent2">
                    <a:lumMod val="75000"/>
                  </a:schemeClr>
                </a:solidFill>
              </a:rPr>
              <a:t>N</a:t>
            </a:r>
            <a:r>
              <a:rPr lang="en-US" b="1" i="1" dirty="0" smtClean="0">
                <a:solidFill>
                  <a:schemeClr val="accent2">
                    <a:lumMod val="75000"/>
                  </a:schemeClr>
                </a:solidFill>
              </a:rPr>
              <a:t>ational Corporation </a:t>
            </a:r>
            <a:endParaRPr lang="en-US" dirty="0"/>
          </a:p>
        </p:txBody>
      </p:sp>
      <p:sp>
        <p:nvSpPr>
          <p:cNvPr id="3" name="Content Placeholder 2"/>
          <p:cNvSpPr>
            <a:spLocks noGrp="1"/>
          </p:cNvSpPr>
          <p:nvPr>
            <p:ph idx="1"/>
          </p:nvPr>
        </p:nvSpPr>
        <p:spPr/>
        <p:txBody>
          <a:bodyPr>
            <a:normAutofit fontScale="92500" lnSpcReduction="20000"/>
          </a:bodyPr>
          <a:lstStyle/>
          <a:p>
            <a:pPr>
              <a:buNone/>
            </a:pPr>
            <a:r>
              <a:rPr lang="en-US" sz="2200" u="sng" dirty="0" smtClean="0"/>
              <a:t>Deferred Profit Sharing Plan (DPSP)</a:t>
            </a:r>
          </a:p>
          <a:p>
            <a:pPr>
              <a:buNone/>
            </a:pPr>
            <a:endParaRPr lang="en-US" sz="2200" u="sng" dirty="0" smtClean="0"/>
          </a:p>
          <a:p>
            <a:pPr>
              <a:buNone/>
            </a:pPr>
            <a:r>
              <a:rPr lang="en-US" sz="2000" b="1" dirty="0" smtClean="0"/>
              <a:t>Key Benefits:</a:t>
            </a:r>
          </a:p>
          <a:p>
            <a:pPr>
              <a:buNone/>
            </a:pPr>
            <a:r>
              <a:rPr lang="en-US" sz="2000" dirty="0" smtClean="0"/>
              <a:t>Flexibility </a:t>
            </a:r>
          </a:p>
          <a:p>
            <a:r>
              <a:rPr lang="en-US" sz="2000" dirty="0" smtClean="0"/>
              <a:t>There is no defined formula to DPSPs, so contributions can be tailored to better reflect business revenues, market conditions, or other intangible factors. The company is not obliged to contribute, so the amount and frequency are left to the discretion of the employer</a:t>
            </a:r>
          </a:p>
          <a:p>
            <a:endParaRPr lang="en-US" sz="2000" dirty="0" smtClean="0"/>
          </a:p>
          <a:p>
            <a:pPr>
              <a:buNone/>
            </a:pPr>
            <a:r>
              <a:rPr lang="en-US" sz="2100" dirty="0" smtClean="0"/>
              <a:t>Opportunity to thank employees </a:t>
            </a:r>
          </a:p>
          <a:p>
            <a:r>
              <a:rPr lang="en-US" sz="2200" dirty="0" smtClean="0"/>
              <a:t>Sharing company profits usually instills a sense of company ownership which may have spin-off benefits: higher efficiency, higher morale, and higher profits</a:t>
            </a:r>
          </a:p>
          <a:p>
            <a:endParaRPr lang="en-US" sz="2200" dirty="0" smtClean="0"/>
          </a:p>
          <a:p>
            <a:pPr>
              <a:buNone/>
            </a:pPr>
            <a:r>
              <a:rPr lang="en-US" sz="2200" dirty="0" smtClean="0"/>
              <a:t>Retain key employees</a:t>
            </a:r>
          </a:p>
          <a:p>
            <a:r>
              <a:rPr lang="en-US" sz="2200" dirty="0" smtClean="0"/>
              <a:t>The vesting provision helps retain staff and reduce turnover</a:t>
            </a:r>
          </a:p>
          <a:p>
            <a:endParaRPr lang="en-US" dirty="0" smtClean="0"/>
          </a:p>
          <a:p>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i="1" dirty="0" smtClean="0">
                <a:solidFill>
                  <a:schemeClr val="accent2">
                    <a:lumMod val="75000"/>
                  </a:schemeClr>
                </a:solidFill>
              </a:rPr>
              <a:t>Morgan </a:t>
            </a:r>
            <a:r>
              <a:rPr lang="en-US" sz="8800" b="1" i="1" dirty="0" smtClean="0">
                <a:solidFill>
                  <a:schemeClr val="accent2">
                    <a:lumMod val="75000"/>
                  </a:schemeClr>
                </a:solidFill>
              </a:rPr>
              <a:t>N</a:t>
            </a:r>
            <a:r>
              <a:rPr lang="en-US" b="1" i="1" dirty="0" smtClean="0">
                <a:solidFill>
                  <a:schemeClr val="accent2">
                    <a:lumMod val="75000"/>
                  </a:schemeClr>
                </a:solidFill>
              </a:rPr>
              <a:t>ational Corporation </a:t>
            </a:r>
            <a:endParaRPr lang="en-US" dirty="0"/>
          </a:p>
        </p:txBody>
      </p:sp>
      <p:sp>
        <p:nvSpPr>
          <p:cNvPr id="3" name="Content Placeholder 2"/>
          <p:cNvSpPr>
            <a:spLocks noGrp="1"/>
          </p:cNvSpPr>
          <p:nvPr>
            <p:ph idx="1"/>
          </p:nvPr>
        </p:nvSpPr>
        <p:spPr>
          <a:xfrm>
            <a:off x="457200" y="4929198"/>
            <a:ext cx="8229600" cy="1196965"/>
          </a:xfrm>
        </p:spPr>
        <p:txBody>
          <a:bodyPr>
            <a:normAutofit fontScale="47500" lnSpcReduction="20000"/>
          </a:bodyPr>
          <a:lstStyle/>
          <a:p>
            <a:pPr>
              <a:buNone/>
            </a:pPr>
            <a:endParaRPr lang="en-US" sz="2000" u="sng" dirty="0" smtClean="0"/>
          </a:p>
          <a:p>
            <a:pPr>
              <a:buNone/>
            </a:pPr>
            <a:endParaRPr lang="en-US" sz="2000" u="sng" dirty="0" smtClean="0"/>
          </a:p>
          <a:p>
            <a:pPr>
              <a:buNone/>
            </a:pPr>
            <a:endParaRPr lang="en-US" sz="2000" u="sng" dirty="0" smtClean="0"/>
          </a:p>
          <a:p>
            <a:pPr>
              <a:buNone/>
            </a:pPr>
            <a:endParaRPr lang="en-US" sz="2000" u="sng" dirty="0" smtClean="0"/>
          </a:p>
          <a:p>
            <a:pPr>
              <a:buNone/>
            </a:pPr>
            <a:endParaRPr lang="en-US" sz="2000" u="sng" dirty="0" smtClean="0"/>
          </a:p>
          <a:p>
            <a:pPr>
              <a:buNone/>
            </a:pPr>
            <a:r>
              <a:rPr lang="en-US" sz="4200" dirty="0" smtClean="0"/>
              <a:t>Why are these bears dancing?</a:t>
            </a:r>
            <a:endParaRPr lang="en-US" sz="4200" dirty="0"/>
          </a:p>
        </p:txBody>
      </p:sp>
      <p:pic>
        <p:nvPicPr>
          <p:cNvPr id="1029" name="Picture 5" descr="C:\Documents and Settings\Richard\Desktop\animal pics\Dancing-Bears-Print-C10035650[1].jpg"/>
          <p:cNvPicPr>
            <a:picLocks noChangeAspect="1" noChangeArrowheads="1"/>
          </p:cNvPicPr>
          <p:nvPr/>
        </p:nvPicPr>
        <p:blipFill>
          <a:blip r:embed="rId3" cstate="print"/>
          <a:srcRect/>
          <a:stretch>
            <a:fillRect/>
          </a:stretch>
        </p:blipFill>
        <p:spPr bwMode="auto">
          <a:xfrm>
            <a:off x="2428860" y="1928802"/>
            <a:ext cx="4413622" cy="3564000"/>
          </a:xfrm>
          <a:prstGeom prst="rect">
            <a:avLst/>
          </a:prstGeom>
          <a:noFill/>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i="1" dirty="0" smtClean="0">
                <a:solidFill>
                  <a:schemeClr val="accent2">
                    <a:lumMod val="75000"/>
                  </a:schemeClr>
                </a:solidFill>
              </a:rPr>
              <a:t>Morgan </a:t>
            </a:r>
            <a:r>
              <a:rPr lang="en-US" sz="8800" b="1" i="1" dirty="0" smtClean="0">
                <a:solidFill>
                  <a:schemeClr val="accent2">
                    <a:lumMod val="75000"/>
                  </a:schemeClr>
                </a:solidFill>
              </a:rPr>
              <a:t>N</a:t>
            </a:r>
            <a:r>
              <a:rPr lang="en-US" b="1" i="1" dirty="0" smtClean="0">
                <a:solidFill>
                  <a:schemeClr val="accent2">
                    <a:lumMod val="75000"/>
                  </a:schemeClr>
                </a:solidFill>
              </a:rPr>
              <a:t>ational Corporation </a:t>
            </a:r>
            <a:endParaRPr lang="en-US" dirty="0"/>
          </a:p>
        </p:txBody>
      </p:sp>
      <p:sp>
        <p:nvSpPr>
          <p:cNvPr id="3" name="Content Placeholder 2"/>
          <p:cNvSpPr>
            <a:spLocks noGrp="1"/>
          </p:cNvSpPr>
          <p:nvPr>
            <p:ph idx="1"/>
          </p:nvPr>
        </p:nvSpPr>
        <p:spPr/>
        <p:txBody>
          <a:bodyPr/>
          <a:lstStyle/>
          <a:p>
            <a:pPr>
              <a:buNone/>
            </a:pPr>
            <a:r>
              <a:rPr lang="en-US" sz="2400" u="sng" dirty="0" smtClean="0"/>
              <a:t>DCRPP</a:t>
            </a:r>
            <a:r>
              <a:rPr lang="en-US" sz="2400" dirty="0" smtClean="0"/>
              <a:t> </a:t>
            </a:r>
          </a:p>
          <a:p>
            <a:pPr>
              <a:buNone/>
            </a:pPr>
            <a:endParaRPr lang="en-US" sz="2000" dirty="0" smtClean="0"/>
          </a:p>
          <a:p>
            <a:pPr>
              <a:buNone/>
            </a:pPr>
            <a:r>
              <a:rPr lang="en-US" sz="2000" dirty="0" smtClean="0"/>
              <a:t>	………..because their employer contributed to a Defined Contribution Registered Pension Plan (DCRPP)</a:t>
            </a:r>
          </a:p>
          <a:p>
            <a:pPr>
              <a:buNone/>
            </a:pPr>
            <a:endParaRPr lang="en-US" sz="2000" dirty="0" smtClean="0"/>
          </a:p>
          <a:p>
            <a:pPr>
              <a:buNone/>
            </a:pPr>
            <a:endParaRPr lang="en-US" sz="2000" dirty="0" smtClean="0"/>
          </a:p>
          <a:p>
            <a:pPr>
              <a:buNone/>
            </a:pPr>
            <a:r>
              <a:rPr lang="en-US" sz="2000" dirty="0" smtClean="0"/>
              <a:t>	So, exactly what is a Defined Contribution Registered Pension Plan?</a:t>
            </a:r>
            <a:endParaRPr lang="en-US" sz="20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i="1" dirty="0" smtClean="0">
                <a:solidFill>
                  <a:schemeClr val="accent2">
                    <a:lumMod val="75000"/>
                  </a:schemeClr>
                </a:solidFill>
              </a:rPr>
              <a:t>Morgan </a:t>
            </a:r>
            <a:r>
              <a:rPr lang="en-US" sz="8800" b="1" i="1" dirty="0" smtClean="0">
                <a:solidFill>
                  <a:schemeClr val="accent2">
                    <a:lumMod val="75000"/>
                  </a:schemeClr>
                </a:solidFill>
              </a:rPr>
              <a:t>N</a:t>
            </a:r>
            <a:r>
              <a:rPr lang="en-US" b="1" i="1" dirty="0" smtClean="0">
                <a:solidFill>
                  <a:schemeClr val="accent2">
                    <a:lumMod val="75000"/>
                  </a:schemeClr>
                </a:solidFill>
              </a:rPr>
              <a:t>ational Corporation </a:t>
            </a:r>
            <a:endParaRPr lang="en-US" dirty="0"/>
          </a:p>
        </p:txBody>
      </p:sp>
      <p:sp>
        <p:nvSpPr>
          <p:cNvPr id="3" name="Content Placeholder 2"/>
          <p:cNvSpPr>
            <a:spLocks noGrp="1"/>
          </p:cNvSpPr>
          <p:nvPr>
            <p:ph idx="1"/>
          </p:nvPr>
        </p:nvSpPr>
        <p:spPr/>
        <p:txBody>
          <a:bodyPr>
            <a:normAutofit fontScale="92500"/>
          </a:bodyPr>
          <a:lstStyle/>
          <a:p>
            <a:pPr>
              <a:buNone/>
            </a:pPr>
            <a:r>
              <a:rPr lang="en-US" sz="2600" u="sng" dirty="0" smtClean="0"/>
              <a:t>DCRPP</a:t>
            </a:r>
            <a:r>
              <a:rPr lang="en-US" dirty="0" smtClean="0"/>
              <a:t> </a:t>
            </a:r>
          </a:p>
          <a:p>
            <a:pPr>
              <a:buNone/>
            </a:pPr>
            <a:r>
              <a:rPr lang="en-US" sz="2200" dirty="0" smtClean="0"/>
              <a:t>(also called a “money purchase RPP”)</a:t>
            </a:r>
          </a:p>
          <a:p>
            <a:pPr>
              <a:buNone/>
            </a:pPr>
            <a:endParaRPr lang="en-US" sz="2000" dirty="0" smtClean="0"/>
          </a:p>
          <a:p>
            <a:pPr algn="just"/>
            <a:r>
              <a:rPr lang="en-US" sz="1900" dirty="0" smtClean="0"/>
              <a:t>DCRPP's are formal arrangements made by a sponsor (the employer)in order to provide employees with a monthly income on retirement. Legislation requires the employer to contribute to the plan. If the employee is also required to contribute, the plan is referred to as a contributory plan, otherwise it is a non-contributory plan </a:t>
            </a:r>
          </a:p>
          <a:p>
            <a:pPr algn="just"/>
            <a:r>
              <a:rPr lang="en-US" sz="1900" dirty="0" smtClean="0"/>
              <a:t>As the name suggests, contributions to DCRPPs are defined in the plan agreement. An employer contributes a fixed percentage or dollar value, of the employee's pay and the employee may also contribute a fixed amount outlined in the plan.</a:t>
            </a:r>
          </a:p>
          <a:p>
            <a:pPr algn="just"/>
            <a:r>
              <a:rPr lang="en-US" sz="1900" dirty="0" smtClean="0"/>
              <a:t>In a DCRPP, the contributions are defined, but the benefits are not. The pension derived from a DCRPP depends on the contribution amounts, investment performance, number of years of contributions, and many other factors.</a:t>
            </a:r>
          </a:p>
          <a:p>
            <a:pPr algn="just"/>
            <a:endParaRPr lang="en-US" sz="1900" dirty="0" smtClean="0"/>
          </a:p>
          <a:p>
            <a:pPr algn="just"/>
            <a:endParaRPr lang="en-US" sz="1900" dirty="0" smtClean="0"/>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i="1" dirty="0" smtClean="0">
                <a:solidFill>
                  <a:schemeClr val="accent2">
                    <a:lumMod val="75000"/>
                  </a:schemeClr>
                </a:solidFill>
              </a:rPr>
              <a:t>Morgan </a:t>
            </a:r>
            <a:r>
              <a:rPr lang="en-US" sz="8800" b="1" i="1" dirty="0" smtClean="0">
                <a:solidFill>
                  <a:schemeClr val="accent2">
                    <a:lumMod val="75000"/>
                  </a:schemeClr>
                </a:solidFill>
              </a:rPr>
              <a:t>N</a:t>
            </a:r>
            <a:r>
              <a:rPr lang="en-US" b="1" i="1" dirty="0" smtClean="0">
                <a:solidFill>
                  <a:schemeClr val="accent2">
                    <a:lumMod val="75000"/>
                  </a:schemeClr>
                </a:solidFill>
              </a:rPr>
              <a:t>ational Corporation </a:t>
            </a:r>
            <a:endParaRPr lang="en-US" dirty="0"/>
          </a:p>
        </p:txBody>
      </p:sp>
      <p:sp>
        <p:nvSpPr>
          <p:cNvPr id="3" name="Content Placeholder 2"/>
          <p:cNvSpPr>
            <a:spLocks noGrp="1"/>
          </p:cNvSpPr>
          <p:nvPr>
            <p:ph idx="1"/>
          </p:nvPr>
        </p:nvSpPr>
        <p:spPr/>
        <p:txBody>
          <a:bodyPr/>
          <a:lstStyle/>
          <a:p>
            <a:pPr>
              <a:buNone/>
            </a:pPr>
            <a:r>
              <a:rPr lang="en-US" sz="2400" dirty="0" smtClean="0"/>
              <a:t>     Three group plans for wealth enhancement are explained in this presentation!</a:t>
            </a:r>
          </a:p>
          <a:p>
            <a:endParaRPr lang="en-US" dirty="0"/>
          </a:p>
          <a:p>
            <a:r>
              <a:rPr lang="en-US" dirty="0" smtClean="0"/>
              <a:t>GROUP RRSP</a:t>
            </a:r>
          </a:p>
          <a:p>
            <a:r>
              <a:rPr lang="en-US" dirty="0" smtClean="0"/>
              <a:t>DEFERRED PROFIT SHARING PLAN (DPSP)</a:t>
            </a:r>
          </a:p>
          <a:p>
            <a:r>
              <a:rPr lang="en-US" dirty="0" smtClean="0"/>
              <a:t>DEFINED CONTRIBUTION REGISTERED PENSION PLAN</a:t>
            </a:r>
          </a:p>
          <a:p>
            <a:endParaRPr lang="en-US" dirty="0" smtClean="0"/>
          </a:p>
          <a:p>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i="1" dirty="0" smtClean="0">
                <a:solidFill>
                  <a:schemeClr val="accent2">
                    <a:lumMod val="75000"/>
                  </a:schemeClr>
                </a:solidFill>
              </a:rPr>
              <a:t>Morgan </a:t>
            </a:r>
            <a:r>
              <a:rPr lang="en-US" sz="8800" b="1" i="1" dirty="0" smtClean="0">
                <a:solidFill>
                  <a:schemeClr val="accent2">
                    <a:lumMod val="75000"/>
                  </a:schemeClr>
                </a:solidFill>
              </a:rPr>
              <a:t>N</a:t>
            </a:r>
            <a:r>
              <a:rPr lang="en-US" b="1" i="1" dirty="0" smtClean="0">
                <a:solidFill>
                  <a:schemeClr val="accent2">
                    <a:lumMod val="75000"/>
                  </a:schemeClr>
                </a:solidFill>
              </a:rPr>
              <a:t>ational Corporation </a:t>
            </a:r>
            <a:endParaRPr lang="en-US" dirty="0"/>
          </a:p>
        </p:txBody>
      </p:sp>
      <p:sp>
        <p:nvSpPr>
          <p:cNvPr id="3" name="Content Placeholder 2"/>
          <p:cNvSpPr>
            <a:spLocks noGrp="1"/>
          </p:cNvSpPr>
          <p:nvPr>
            <p:ph idx="1"/>
          </p:nvPr>
        </p:nvSpPr>
        <p:spPr>
          <a:xfrm>
            <a:off x="142844" y="1600200"/>
            <a:ext cx="8786874" cy="4525963"/>
          </a:xfrm>
        </p:spPr>
        <p:txBody>
          <a:bodyPr>
            <a:normAutofit/>
          </a:bodyPr>
          <a:lstStyle/>
          <a:p>
            <a:pPr>
              <a:buNone/>
            </a:pPr>
            <a:r>
              <a:rPr lang="en-US" sz="2400" u="sng" dirty="0" smtClean="0"/>
              <a:t>DCRPP</a:t>
            </a:r>
            <a:r>
              <a:rPr lang="en-US" sz="2400" dirty="0" smtClean="0"/>
              <a:t> </a:t>
            </a:r>
          </a:p>
          <a:p>
            <a:pPr>
              <a:buNone/>
            </a:pPr>
            <a:endParaRPr lang="en-US" sz="2400" dirty="0" smtClean="0"/>
          </a:p>
          <a:p>
            <a:r>
              <a:rPr lang="en-US" sz="1800" dirty="0" smtClean="0"/>
              <a:t>Pension contributions are not a taxable benefit, so CPP, EI and WC premiums do not increase</a:t>
            </a:r>
          </a:p>
          <a:p>
            <a:r>
              <a:rPr lang="en-US" sz="1800" dirty="0" smtClean="0"/>
              <a:t>The employer controls much of the company's pension plan design, including			- contribution level </a:t>
            </a:r>
          </a:p>
          <a:p>
            <a:pPr lvl="0">
              <a:buNone/>
            </a:pPr>
            <a:r>
              <a:rPr lang="en-US" sz="1800" dirty="0" smtClean="0"/>
              <a:t>			-investment options </a:t>
            </a:r>
          </a:p>
          <a:p>
            <a:pPr lvl="0">
              <a:buNone/>
            </a:pPr>
            <a:r>
              <a:rPr lang="en-US" sz="1800" dirty="0" smtClean="0"/>
              <a:t>			-whether employees should contribute or not </a:t>
            </a:r>
          </a:p>
          <a:p>
            <a:pPr lvl="0">
              <a:buNone/>
            </a:pPr>
            <a:r>
              <a:rPr lang="en-US" sz="1800" dirty="0" smtClean="0"/>
              <a:t>			-eligibility for participating in the plan, and </a:t>
            </a:r>
          </a:p>
          <a:p>
            <a:pPr lvl="0">
              <a:buNone/>
            </a:pPr>
            <a:r>
              <a:rPr lang="en-US" sz="1800" dirty="0" smtClean="0"/>
              <a:t>			-vesting and retirement periods within legislated requirements. </a:t>
            </a:r>
          </a:p>
          <a:p>
            <a:r>
              <a:rPr lang="en-US" sz="1800" dirty="0" smtClean="0"/>
              <a:t>As contributions are defined, the employer can accurately forecast the company's costs of providing a pension to its employees.</a:t>
            </a:r>
          </a:p>
          <a:p>
            <a:r>
              <a:rPr lang="en-US" sz="1800" dirty="0" smtClean="0"/>
              <a:t>Employer contributions are mandatory; employee contributions are not!</a:t>
            </a:r>
          </a:p>
          <a:p>
            <a:endParaRPr lang="en-US" sz="20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i="1" dirty="0" smtClean="0">
                <a:solidFill>
                  <a:schemeClr val="accent2">
                    <a:lumMod val="75000"/>
                  </a:schemeClr>
                </a:solidFill>
              </a:rPr>
              <a:t>Morgan </a:t>
            </a:r>
            <a:r>
              <a:rPr lang="en-US" sz="8800" b="1" i="1" dirty="0" smtClean="0">
                <a:solidFill>
                  <a:schemeClr val="accent2">
                    <a:lumMod val="75000"/>
                  </a:schemeClr>
                </a:solidFill>
              </a:rPr>
              <a:t>N</a:t>
            </a:r>
            <a:r>
              <a:rPr lang="en-US" b="1" i="1" dirty="0" smtClean="0">
                <a:solidFill>
                  <a:schemeClr val="accent2">
                    <a:lumMod val="75000"/>
                  </a:schemeClr>
                </a:solidFill>
              </a:rPr>
              <a:t>ational Corporation </a:t>
            </a:r>
            <a:endParaRPr lang="en-US" dirty="0"/>
          </a:p>
        </p:txBody>
      </p:sp>
      <p:sp>
        <p:nvSpPr>
          <p:cNvPr id="3" name="Content Placeholder 2"/>
          <p:cNvSpPr>
            <a:spLocks noGrp="1"/>
          </p:cNvSpPr>
          <p:nvPr>
            <p:ph idx="1"/>
          </p:nvPr>
        </p:nvSpPr>
        <p:spPr/>
        <p:txBody>
          <a:bodyPr>
            <a:normAutofit/>
          </a:bodyPr>
          <a:lstStyle/>
          <a:p>
            <a:endParaRPr lang="en-US" dirty="0" smtClean="0"/>
          </a:p>
          <a:p>
            <a:endParaRPr lang="en-US" sz="2200" dirty="0" smtClean="0"/>
          </a:p>
          <a:p>
            <a:pPr algn="just"/>
            <a:r>
              <a:rPr lang="en-US" sz="2000" dirty="0" smtClean="0"/>
              <a:t>DCRPPs are surpassing the Defined Benefits Plan in popularity since they provide the employer with more flexibility and certainty in terms of planning and sustaining the pension costs. Defined Benefit Plans however, require the employer to fund any shortcomings in the plan, but with Defined Contribution Plans, the employer is only responsible for making the pre-determined contribution. Since payments to DCRPPs are fixed, monthly expenses are easier to calculate. The employer always knows how much contribution dollars will be needed</a:t>
            </a:r>
          </a:p>
          <a:p>
            <a:endParaRPr lang="en-US" dirty="0"/>
          </a:p>
        </p:txBody>
      </p:sp>
      <p:sp>
        <p:nvSpPr>
          <p:cNvPr id="4" name="Rectangle 3"/>
          <p:cNvSpPr/>
          <p:nvPr/>
        </p:nvSpPr>
        <p:spPr>
          <a:xfrm>
            <a:off x="571472" y="1714488"/>
            <a:ext cx="4407049" cy="461665"/>
          </a:xfrm>
          <a:prstGeom prst="rect">
            <a:avLst/>
          </a:prstGeom>
        </p:spPr>
        <p:txBody>
          <a:bodyPr wrap="square">
            <a:spAutoFit/>
          </a:bodyPr>
          <a:lstStyle/>
          <a:p>
            <a:r>
              <a:rPr lang="en-US" sz="2400" u="sng" dirty="0" smtClean="0"/>
              <a:t>DCRPP</a:t>
            </a:r>
            <a:endParaRPr lang="en-US" sz="24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i="1" dirty="0" smtClean="0">
                <a:solidFill>
                  <a:schemeClr val="accent2">
                    <a:lumMod val="75000"/>
                  </a:schemeClr>
                </a:solidFill>
              </a:rPr>
              <a:t>Morgan </a:t>
            </a:r>
            <a:r>
              <a:rPr lang="en-US" sz="8800" b="1" i="1" dirty="0" smtClean="0">
                <a:solidFill>
                  <a:schemeClr val="accent2">
                    <a:lumMod val="75000"/>
                  </a:schemeClr>
                </a:solidFill>
              </a:rPr>
              <a:t>N</a:t>
            </a:r>
            <a:r>
              <a:rPr lang="en-US" b="1" i="1" dirty="0" smtClean="0">
                <a:solidFill>
                  <a:schemeClr val="accent2">
                    <a:lumMod val="75000"/>
                  </a:schemeClr>
                </a:solidFill>
              </a:rPr>
              <a:t>ational Corporation </a:t>
            </a:r>
            <a:endParaRPr lang="en-US" dirty="0"/>
          </a:p>
        </p:txBody>
      </p:sp>
      <p:sp>
        <p:nvSpPr>
          <p:cNvPr id="3" name="Content Placeholder 2"/>
          <p:cNvSpPr>
            <a:spLocks noGrp="1"/>
          </p:cNvSpPr>
          <p:nvPr>
            <p:ph idx="1"/>
          </p:nvPr>
        </p:nvSpPr>
        <p:spPr/>
        <p:txBody>
          <a:bodyPr>
            <a:normAutofit/>
          </a:bodyPr>
          <a:lstStyle/>
          <a:p>
            <a:pPr>
              <a:buNone/>
            </a:pPr>
            <a:r>
              <a:rPr lang="en-US" sz="2400" u="sng" dirty="0" smtClean="0"/>
              <a:t>DCRPP</a:t>
            </a:r>
          </a:p>
          <a:p>
            <a:pPr>
              <a:buNone/>
            </a:pPr>
            <a:endParaRPr lang="en-US" sz="2000" dirty="0" smtClean="0"/>
          </a:p>
          <a:p>
            <a:pPr lvl="0"/>
            <a:r>
              <a:rPr lang="en-US" sz="1900" dirty="0" smtClean="0"/>
              <a:t>Contributions to a DCRPP are ’locked-in’ until retirement. Because the funds are only </a:t>
            </a:r>
            <a:r>
              <a:rPr lang="en-US" sz="2000" dirty="0" smtClean="0"/>
              <a:t>available</a:t>
            </a:r>
            <a:r>
              <a:rPr lang="en-US" sz="1900" dirty="0" smtClean="0"/>
              <a:t> upon retirement, the plan may engender more of a long-term commitment to your company </a:t>
            </a:r>
          </a:p>
          <a:p>
            <a:pPr lvl="0"/>
            <a:r>
              <a:rPr lang="en-US" sz="1900" dirty="0" smtClean="0"/>
              <a:t>DCRPP contributions are defined. The employee can always see what their current pension benefit is</a:t>
            </a:r>
          </a:p>
          <a:p>
            <a:pPr lvl="0"/>
            <a:r>
              <a:rPr lang="en-US" sz="1900" dirty="0" smtClean="0"/>
              <a:t>Creditors cannot seize registered Pension Plan contributions</a:t>
            </a:r>
          </a:p>
          <a:p>
            <a:pPr lvl="0"/>
            <a:r>
              <a:rPr lang="en-US" sz="1900" dirty="0" smtClean="0"/>
              <a:t>A DCRPP allows continued contributions to an individual RRSP, up to the allowable annual limit. The contributions of the employee and employer to the DCRPP in the previous year will create a pension adjustment in the current year </a:t>
            </a:r>
          </a:p>
          <a:p>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i="1" dirty="0" smtClean="0">
                <a:solidFill>
                  <a:schemeClr val="accent2">
                    <a:lumMod val="75000"/>
                  </a:schemeClr>
                </a:solidFill>
              </a:rPr>
              <a:t>Morgan </a:t>
            </a:r>
            <a:r>
              <a:rPr lang="en-US" sz="8800" b="1" i="1" dirty="0" smtClean="0">
                <a:solidFill>
                  <a:schemeClr val="accent2">
                    <a:lumMod val="75000"/>
                  </a:schemeClr>
                </a:solidFill>
              </a:rPr>
              <a:t>N</a:t>
            </a:r>
            <a:r>
              <a:rPr lang="en-US" b="1" i="1" dirty="0" smtClean="0">
                <a:solidFill>
                  <a:schemeClr val="accent2">
                    <a:lumMod val="75000"/>
                  </a:schemeClr>
                </a:solidFill>
              </a:rPr>
              <a:t>ational Corporation </a:t>
            </a:r>
            <a:endParaRPr lang="en-US" dirty="0"/>
          </a:p>
        </p:txBody>
      </p:sp>
      <p:sp>
        <p:nvSpPr>
          <p:cNvPr id="3" name="Content Placeholder 2"/>
          <p:cNvSpPr>
            <a:spLocks noGrp="1"/>
          </p:cNvSpPr>
          <p:nvPr>
            <p:ph idx="1"/>
          </p:nvPr>
        </p:nvSpPr>
        <p:spPr/>
        <p:txBody>
          <a:bodyPr>
            <a:normAutofit lnSpcReduction="10000"/>
          </a:bodyPr>
          <a:lstStyle/>
          <a:p>
            <a:pPr>
              <a:buNone/>
            </a:pPr>
            <a:r>
              <a:rPr lang="en-US" sz="2400" u="sng" dirty="0" smtClean="0"/>
              <a:t>DCRPP</a:t>
            </a:r>
            <a:r>
              <a:rPr lang="en-US" sz="2400" dirty="0" smtClean="0"/>
              <a:t> </a:t>
            </a:r>
          </a:p>
          <a:p>
            <a:pPr>
              <a:buNone/>
            </a:pPr>
            <a:endParaRPr lang="en-US" sz="2000" dirty="0" smtClean="0"/>
          </a:p>
          <a:p>
            <a:pPr lvl="0" algn="just"/>
            <a:r>
              <a:rPr lang="en-US" sz="2000" dirty="0" smtClean="0"/>
              <a:t>The employer may impose a vesting period of up to 2 years </a:t>
            </a:r>
          </a:p>
          <a:p>
            <a:pPr lvl="0" algn="just"/>
            <a:r>
              <a:rPr lang="en-US" sz="2000" dirty="0" smtClean="0"/>
              <a:t>The contribution formula is clearly defined (minimum employer contribution is 1% of YMPE)* </a:t>
            </a:r>
          </a:p>
          <a:p>
            <a:pPr lvl="0" algn="just"/>
            <a:r>
              <a:rPr lang="en-US" sz="2000" dirty="0" smtClean="0"/>
              <a:t>After the contributions vest, all monies are locked-in </a:t>
            </a:r>
          </a:p>
          <a:p>
            <a:pPr lvl="0" algn="just"/>
            <a:r>
              <a:rPr lang="en-US" sz="2000" dirty="0" smtClean="0"/>
              <a:t>Legislation states that voluntary contributions are allowed to be redeemed; however, employers have the option of locking in all contributions </a:t>
            </a:r>
          </a:p>
          <a:p>
            <a:pPr lvl="0" algn="just"/>
            <a:r>
              <a:rPr lang="en-US" sz="2000" dirty="0" smtClean="0"/>
              <a:t>Low administrative costs </a:t>
            </a:r>
          </a:p>
          <a:p>
            <a:pPr lvl="0" algn="just"/>
            <a:r>
              <a:rPr lang="en-US" sz="2000" dirty="0" smtClean="0"/>
              <a:t>The employer is responsible for the plan </a:t>
            </a:r>
          </a:p>
          <a:p>
            <a:pPr lvl="0" algn="just"/>
            <a:r>
              <a:rPr lang="en-US" sz="2000" dirty="0" smtClean="0"/>
              <a:t>Creates a pension adjustment</a:t>
            </a:r>
          </a:p>
          <a:p>
            <a:pPr algn="just"/>
            <a:r>
              <a:rPr lang="en-US" sz="2000" dirty="0" smtClean="0"/>
              <a:t>*YMPE is defined as the “yearly maximum pensionable earnings”</a:t>
            </a:r>
            <a:endParaRPr lang="en-US" sz="2000"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i="1" dirty="0" smtClean="0">
                <a:solidFill>
                  <a:schemeClr val="accent2">
                    <a:lumMod val="75000"/>
                  </a:schemeClr>
                </a:solidFill>
              </a:rPr>
              <a:t>Morgan </a:t>
            </a:r>
            <a:r>
              <a:rPr lang="en-US" sz="8800" b="1" i="1" dirty="0" smtClean="0">
                <a:solidFill>
                  <a:schemeClr val="accent2">
                    <a:lumMod val="75000"/>
                  </a:schemeClr>
                </a:solidFill>
              </a:rPr>
              <a:t>N</a:t>
            </a:r>
            <a:r>
              <a:rPr lang="en-US" b="1" i="1" dirty="0" smtClean="0">
                <a:solidFill>
                  <a:schemeClr val="accent2">
                    <a:lumMod val="75000"/>
                  </a:schemeClr>
                </a:solidFill>
              </a:rPr>
              <a:t>ational Corporation </a:t>
            </a:r>
            <a:endParaRPr lang="en-US" dirty="0"/>
          </a:p>
        </p:txBody>
      </p:sp>
      <p:sp>
        <p:nvSpPr>
          <p:cNvPr id="3" name="Content Placeholder 2"/>
          <p:cNvSpPr>
            <a:spLocks noGrp="1"/>
          </p:cNvSpPr>
          <p:nvPr>
            <p:ph idx="1"/>
          </p:nvPr>
        </p:nvSpPr>
        <p:spPr>
          <a:xfrm>
            <a:off x="457200" y="1600200"/>
            <a:ext cx="8229600" cy="4686320"/>
          </a:xfrm>
        </p:spPr>
        <p:txBody>
          <a:bodyPr>
            <a:normAutofit fontScale="25000" lnSpcReduction="20000"/>
          </a:bodyPr>
          <a:lstStyle/>
          <a:p>
            <a:pPr>
              <a:buNone/>
            </a:pPr>
            <a:r>
              <a:rPr lang="en-US" sz="9600" u="sng" dirty="0" smtClean="0"/>
              <a:t>DCRPP </a:t>
            </a:r>
          </a:p>
          <a:p>
            <a:endParaRPr lang="en-US" b="1" u="sng" dirty="0" smtClean="0"/>
          </a:p>
          <a:p>
            <a:pPr>
              <a:buNone/>
            </a:pPr>
            <a:r>
              <a:rPr lang="en-US" sz="5600" b="1" dirty="0" smtClean="0"/>
              <a:t>Characteristics of defined contribution pension plans:</a:t>
            </a:r>
          </a:p>
          <a:p>
            <a:pPr>
              <a:buNone/>
            </a:pPr>
            <a:endParaRPr lang="en-US" sz="5600" b="1" dirty="0" smtClean="0"/>
          </a:p>
          <a:p>
            <a:pPr algn="just"/>
            <a:r>
              <a:rPr lang="en-US" sz="8000" dirty="0" smtClean="0"/>
              <a:t>Pensionable age is specified by the pension plan and can vary from plan to plan</a:t>
            </a:r>
          </a:p>
          <a:p>
            <a:pPr algn="just"/>
            <a:r>
              <a:rPr lang="en-US" sz="8000" dirty="0" smtClean="0"/>
              <a:t>Pension payments cannot be split between spouses, except in the case of a court ordered split, due to separation or divorce </a:t>
            </a:r>
          </a:p>
          <a:p>
            <a:pPr algn="just"/>
            <a:r>
              <a:rPr lang="en-US" sz="8000" dirty="0" smtClean="0"/>
              <a:t>The pension adjustment (PA, reported on the T4) reduces the amount that the employee can contribute to an RRSP</a:t>
            </a:r>
          </a:p>
          <a:p>
            <a:pPr algn="just"/>
            <a:r>
              <a:rPr lang="en-US" sz="8000" dirty="0" smtClean="0"/>
              <a:t>Employer or plan sponsor contributions are not taxable to employees.</a:t>
            </a:r>
          </a:p>
          <a:p>
            <a:pPr algn="just"/>
            <a:r>
              <a:rPr lang="en-US" sz="8000" dirty="0" smtClean="0"/>
              <a:t>Pension benefits will be paid out (usually in monthly payments) over the lifetime of the employee after retirement </a:t>
            </a:r>
          </a:p>
          <a:p>
            <a:pPr algn="just"/>
            <a:r>
              <a:rPr lang="en-US" sz="8000" dirty="0" smtClean="0"/>
              <a:t>If there is a spouse, then the plan must be set up to continue payments to the spouse upon death of the member, unless the spouse has signed a waiver</a:t>
            </a:r>
          </a:p>
          <a:p>
            <a:pPr algn="just"/>
            <a:r>
              <a:rPr lang="en-US" sz="8000" dirty="0" smtClean="0"/>
              <a:t>The amounts to be contributed to the plan are specified in the plan contract</a:t>
            </a:r>
          </a:p>
          <a:p>
            <a:endParaRPr lang="en-US" sz="7200" dirty="0" smtClean="0"/>
          </a:p>
          <a:p>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i="1" dirty="0" smtClean="0">
                <a:solidFill>
                  <a:schemeClr val="accent2">
                    <a:lumMod val="75000"/>
                  </a:schemeClr>
                </a:solidFill>
              </a:rPr>
              <a:t>Morgan </a:t>
            </a:r>
            <a:r>
              <a:rPr lang="en-US" sz="8800" b="1" i="1" dirty="0" smtClean="0">
                <a:solidFill>
                  <a:schemeClr val="accent2">
                    <a:lumMod val="75000"/>
                  </a:schemeClr>
                </a:solidFill>
              </a:rPr>
              <a:t>N</a:t>
            </a:r>
            <a:r>
              <a:rPr lang="en-US" b="1" i="1" dirty="0" smtClean="0">
                <a:solidFill>
                  <a:schemeClr val="accent2">
                    <a:lumMod val="75000"/>
                  </a:schemeClr>
                </a:solidFill>
              </a:rPr>
              <a:t>ational Corporation </a:t>
            </a:r>
            <a:endParaRPr lang="en-US" dirty="0"/>
          </a:p>
        </p:txBody>
      </p:sp>
      <p:sp>
        <p:nvSpPr>
          <p:cNvPr id="3" name="Content Placeholder 2"/>
          <p:cNvSpPr>
            <a:spLocks noGrp="1"/>
          </p:cNvSpPr>
          <p:nvPr>
            <p:ph idx="1"/>
          </p:nvPr>
        </p:nvSpPr>
        <p:spPr/>
        <p:txBody>
          <a:bodyPr/>
          <a:lstStyle/>
          <a:p>
            <a:pPr>
              <a:buNone/>
            </a:pPr>
            <a:r>
              <a:rPr lang="en-US" sz="2400" u="sng" dirty="0" smtClean="0"/>
              <a:t>DCRPP</a:t>
            </a:r>
            <a:r>
              <a:rPr lang="en-US" sz="2400" dirty="0" smtClean="0"/>
              <a:t> </a:t>
            </a:r>
          </a:p>
          <a:p>
            <a:pPr>
              <a:buNone/>
            </a:pPr>
            <a:endParaRPr lang="en-US" sz="1400" b="1" dirty="0" smtClean="0"/>
          </a:p>
          <a:p>
            <a:pPr>
              <a:buNone/>
            </a:pPr>
            <a:r>
              <a:rPr lang="en-US" sz="1400" b="1" dirty="0" smtClean="0"/>
              <a:t>Characteristics of defined contribution pension plans (Continued):</a:t>
            </a:r>
          </a:p>
          <a:p>
            <a:pPr>
              <a:buNone/>
            </a:pPr>
            <a:endParaRPr lang="en-US" sz="1400" b="1" dirty="0" smtClean="0"/>
          </a:p>
          <a:p>
            <a:r>
              <a:rPr lang="en-US" sz="2000" dirty="0" smtClean="0"/>
              <a:t>The retirement income of the employee will depend upon how much has been contributed to the plan, and how well the investments in the plan have done</a:t>
            </a:r>
          </a:p>
          <a:p>
            <a:pPr algn="just"/>
            <a:r>
              <a:rPr lang="en-US" sz="2000" dirty="0" smtClean="0"/>
              <a:t>The maximum amount of contributions to the plan for each employee is restricted by the Income Tax Act </a:t>
            </a:r>
          </a:p>
          <a:p>
            <a:pPr algn="just"/>
            <a:r>
              <a:rPr lang="en-US" sz="2000" dirty="0" smtClean="0"/>
              <a:t>Employee contributions are tax deductible</a:t>
            </a:r>
          </a:p>
          <a:p>
            <a:pPr algn="just"/>
            <a:r>
              <a:rPr lang="en-US" sz="2000" dirty="0" smtClean="0"/>
              <a:t>Many plans allow members to choose their own investments</a:t>
            </a:r>
          </a:p>
          <a:p>
            <a:pPr algn="just"/>
            <a:r>
              <a:rPr lang="en-US" sz="2000" dirty="0" smtClean="0"/>
              <a:t>Contract negotiations could reduce future contributions, but won't change the amount already in the plan for each employee</a:t>
            </a:r>
          </a:p>
          <a:p>
            <a:pPr>
              <a:buNone/>
            </a:pPr>
            <a:endParaRPr lang="en-US" sz="2000" dirty="0" smtClean="0"/>
          </a:p>
          <a:p>
            <a:pPr>
              <a:buNone/>
            </a:pPr>
            <a:endParaRPr lang="en-US" dirty="0" smtClean="0"/>
          </a:p>
          <a:p>
            <a:pPr>
              <a:buNone/>
            </a:pPr>
            <a:endParaRPr lang="en-US" sz="2000"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i="1" dirty="0" smtClean="0">
                <a:solidFill>
                  <a:schemeClr val="accent2">
                    <a:lumMod val="75000"/>
                  </a:schemeClr>
                </a:solidFill>
              </a:rPr>
              <a:t>Morgan </a:t>
            </a:r>
            <a:r>
              <a:rPr lang="en-US" sz="8800" b="1" i="1" dirty="0" smtClean="0">
                <a:solidFill>
                  <a:schemeClr val="accent2">
                    <a:lumMod val="75000"/>
                  </a:schemeClr>
                </a:solidFill>
              </a:rPr>
              <a:t>N</a:t>
            </a:r>
            <a:r>
              <a:rPr lang="en-US" b="1" i="1" dirty="0" smtClean="0">
                <a:solidFill>
                  <a:schemeClr val="accent2">
                    <a:lumMod val="75000"/>
                  </a:schemeClr>
                </a:solidFill>
              </a:rPr>
              <a:t>ational Corporation </a:t>
            </a:r>
            <a:endParaRPr lang="en-US" dirty="0"/>
          </a:p>
        </p:txBody>
      </p:sp>
      <p:sp>
        <p:nvSpPr>
          <p:cNvPr id="3" name="Content Placeholder 2"/>
          <p:cNvSpPr>
            <a:spLocks noGrp="1"/>
          </p:cNvSpPr>
          <p:nvPr>
            <p:ph idx="1"/>
          </p:nvPr>
        </p:nvSpPr>
        <p:spPr>
          <a:xfrm>
            <a:off x="285720" y="1428736"/>
            <a:ext cx="8572560" cy="5429264"/>
          </a:xfrm>
        </p:spPr>
        <p:txBody>
          <a:bodyPr>
            <a:noAutofit/>
          </a:bodyPr>
          <a:lstStyle/>
          <a:p>
            <a:pPr>
              <a:buNone/>
            </a:pPr>
            <a:r>
              <a:rPr lang="en-US" sz="1800" u="sng" dirty="0" smtClean="0"/>
              <a:t>DCRPP </a:t>
            </a:r>
          </a:p>
          <a:p>
            <a:pPr algn="just"/>
            <a:r>
              <a:rPr lang="en-US" sz="1800" dirty="0" smtClean="0">
                <a:cs typeface="Arial" pitchFamily="34" charset="0"/>
              </a:rPr>
              <a:t>The plan administrator decides how to invest the assets in the plan's pension fund, unless the plan provides that members assume that function, in whole or in part. The risks related to fluctuations in rates of return are assumed by the members. The employer's responsibility is limited to the contribution that he must pay based on the plan provisions </a:t>
            </a:r>
          </a:p>
          <a:p>
            <a:pPr algn="just"/>
            <a:endParaRPr lang="en-US" sz="1000" dirty="0" smtClean="0">
              <a:cs typeface="Arial" pitchFamily="34" charset="0"/>
            </a:endParaRPr>
          </a:p>
          <a:p>
            <a:pPr algn="just"/>
            <a:r>
              <a:rPr lang="en-US" sz="1800" dirty="0" smtClean="0">
                <a:cs typeface="Arial" pitchFamily="34" charset="0"/>
              </a:rPr>
              <a:t>Your deduction limit is found on your Notice of Assessment or Notice of Reassessment from Canada Revenue Agency.  Your 2012 limit would be on your 2011 Notice. </a:t>
            </a:r>
          </a:p>
          <a:p>
            <a:pPr algn="just">
              <a:buNone/>
            </a:pPr>
            <a:r>
              <a:rPr lang="en-US" sz="1800" dirty="0" smtClean="0">
                <a:cs typeface="Arial" pitchFamily="34" charset="0"/>
              </a:rPr>
              <a:t>	The deduction limit is calculated as:</a:t>
            </a:r>
          </a:p>
          <a:p>
            <a:pPr algn="just">
              <a:buNone/>
            </a:pPr>
            <a:r>
              <a:rPr lang="en-US" sz="1800" dirty="0" smtClean="0">
                <a:cs typeface="Arial" pitchFamily="34" charset="0"/>
              </a:rPr>
              <a:t>		-18% of "earned income" for the preceding year, to an annual maximum</a:t>
            </a:r>
          </a:p>
          <a:p>
            <a:pPr algn="just">
              <a:buNone/>
            </a:pPr>
            <a:r>
              <a:rPr lang="en-US" sz="1800" dirty="0" smtClean="0">
                <a:cs typeface="Arial" pitchFamily="34" charset="0"/>
              </a:rPr>
              <a:t>		 (see following  table)</a:t>
            </a:r>
          </a:p>
          <a:p>
            <a:pPr algn="just">
              <a:buNone/>
            </a:pPr>
            <a:r>
              <a:rPr lang="en-US" sz="1800" dirty="0" smtClean="0">
                <a:cs typeface="Arial" pitchFamily="34" charset="0"/>
              </a:rPr>
              <a:t>		-less the "pension adjustment" amount, for participants in a Registered Pension 	 Plan (RPP) or Deferred Profit Sharing Plan (DPSP)</a:t>
            </a:r>
          </a:p>
          <a:p>
            <a:pPr algn="just">
              <a:buNone/>
            </a:pPr>
            <a:r>
              <a:rPr lang="en-US" sz="1800" dirty="0" smtClean="0">
                <a:cs typeface="Arial" pitchFamily="34" charset="0"/>
              </a:rPr>
              <a:t>		-less any "past service pension adjustment", for participants in a RPP or DPSP</a:t>
            </a:r>
          </a:p>
          <a:p>
            <a:pPr algn="just">
              <a:buNone/>
            </a:pPr>
            <a:r>
              <a:rPr lang="en-US" sz="1800" dirty="0" smtClean="0">
                <a:cs typeface="Arial" pitchFamily="34" charset="0"/>
              </a:rPr>
              <a:t>		-plus any "past service pension adjustment" reversals</a:t>
            </a:r>
          </a:p>
          <a:p>
            <a:pPr algn="just">
              <a:buNone/>
            </a:pPr>
            <a:r>
              <a:rPr lang="en-US" sz="1800" dirty="0" smtClean="0">
                <a:cs typeface="Arial" pitchFamily="34" charset="0"/>
              </a:rPr>
              <a:t>		-plus unused deduction room carried forward from the previous year</a:t>
            </a:r>
          </a:p>
          <a:p>
            <a:pPr>
              <a:buNone/>
            </a:pPr>
            <a:endParaRPr lang="en-US" sz="1800"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i="1" dirty="0" smtClean="0">
                <a:solidFill>
                  <a:schemeClr val="accent2">
                    <a:lumMod val="75000"/>
                  </a:schemeClr>
                </a:solidFill>
              </a:rPr>
              <a:t>Morgan </a:t>
            </a:r>
            <a:r>
              <a:rPr lang="en-US" sz="8800" b="1" i="1" dirty="0" smtClean="0">
                <a:solidFill>
                  <a:schemeClr val="accent2">
                    <a:lumMod val="75000"/>
                  </a:schemeClr>
                </a:solidFill>
              </a:rPr>
              <a:t>N</a:t>
            </a:r>
            <a:r>
              <a:rPr lang="en-US" b="1" i="1" dirty="0" smtClean="0">
                <a:solidFill>
                  <a:schemeClr val="accent2">
                    <a:lumMod val="75000"/>
                  </a:schemeClr>
                </a:solidFill>
              </a:rPr>
              <a:t>ational Corporation </a:t>
            </a:r>
            <a:endParaRPr lang="en-US" dirty="0"/>
          </a:p>
        </p:txBody>
      </p:sp>
      <p:sp>
        <p:nvSpPr>
          <p:cNvPr id="3" name="Content Placeholder 2"/>
          <p:cNvSpPr>
            <a:spLocks noGrp="1"/>
          </p:cNvSpPr>
          <p:nvPr>
            <p:ph idx="1"/>
          </p:nvPr>
        </p:nvSpPr>
        <p:spPr>
          <a:xfrm>
            <a:off x="457200" y="1600200"/>
            <a:ext cx="8229600" cy="4829196"/>
          </a:xfrm>
        </p:spPr>
        <p:txBody>
          <a:bodyPr>
            <a:normAutofit lnSpcReduction="10000"/>
          </a:bodyPr>
          <a:lstStyle/>
          <a:p>
            <a:endParaRPr lang="en-US" dirty="0" smtClean="0"/>
          </a:p>
          <a:p>
            <a:pPr>
              <a:buNone/>
            </a:pPr>
            <a:endParaRPr lang="en-US" dirty="0" smtClean="0"/>
          </a:p>
          <a:p>
            <a:endParaRPr lang="en-US" dirty="0" smtClean="0"/>
          </a:p>
          <a:p>
            <a:endParaRPr lang="en-US" dirty="0" smtClean="0"/>
          </a:p>
          <a:p>
            <a:endParaRPr lang="en-US" dirty="0" smtClean="0"/>
          </a:p>
          <a:p>
            <a:endParaRPr lang="en-US" dirty="0" smtClean="0"/>
          </a:p>
          <a:p>
            <a:endParaRPr lang="en-US" dirty="0" smtClean="0"/>
          </a:p>
          <a:p>
            <a:r>
              <a:rPr lang="en-US" sz="1400" dirty="0" smtClean="0"/>
              <a:t>For each year after 2009 for RPPs and 2010 for RRSPs, the limits will be indexed for inflation using the Industrial Aggregate average wages and salaries in Canada.</a:t>
            </a:r>
          </a:p>
          <a:p>
            <a:r>
              <a:rPr lang="en-US" sz="1400" dirty="0" smtClean="0"/>
              <a:t>RRSP limits lag behind RPP limits by one year because RRSP limits are based on prior-year earnings, and RPP limits are based on current-year earnings</a:t>
            </a:r>
            <a:endParaRPr lang="en-US" sz="1400" dirty="0"/>
          </a:p>
        </p:txBody>
      </p:sp>
      <p:sp>
        <p:nvSpPr>
          <p:cNvPr id="4" name="Rectangle 3"/>
          <p:cNvSpPr/>
          <p:nvPr/>
        </p:nvSpPr>
        <p:spPr>
          <a:xfrm>
            <a:off x="428596" y="1571612"/>
            <a:ext cx="4681949" cy="369332"/>
          </a:xfrm>
          <a:prstGeom prst="rect">
            <a:avLst/>
          </a:prstGeom>
        </p:spPr>
        <p:txBody>
          <a:bodyPr wrap="square">
            <a:spAutoFit/>
          </a:bodyPr>
          <a:lstStyle/>
          <a:p>
            <a:r>
              <a:rPr lang="en-US" u="sng" dirty="0" smtClean="0"/>
              <a:t>Summary</a:t>
            </a:r>
          </a:p>
        </p:txBody>
      </p:sp>
      <p:graphicFrame>
        <p:nvGraphicFramePr>
          <p:cNvPr id="5" name="Table 4"/>
          <p:cNvGraphicFramePr>
            <a:graphicFrameLocks noGrp="1"/>
          </p:cNvGraphicFramePr>
          <p:nvPr/>
        </p:nvGraphicFramePr>
        <p:xfrm>
          <a:off x="1524000" y="2246388"/>
          <a:ext cx="6096000" cy="2668199"/>
        </p:xfrm>
        <a:graphic>
          <a:graphicData uri="http://schemas.openxmlformats.org/drawingml/2006/table">
            <a:tbl>
              <a:tblPr firstRow="1" bandRow="1">
                <a:tableStyleId>{5C22544A-7EE6-4342-B048-85BDC9FD1C3A}</a:tableStyleId>
              </a:tblPr>
              <a:tblGrid>
                <a:gridCol w="1524000"/>
                <a:gridCol w="1524000"/>
                <a:gridCol w="1524000"/>
                <a:gridCol w="1524000"/>
              </a:tblGrid>
              <a:tr h="841404">
                <a:tc>
                  <a:txBody>
                    <a:bodyPr/>
                    <a:lstStyle/>
                    <a:p>
                      <a:pPr algn="ctr">
                        <a:lnSpc>
                          <a:spcPct val="115000"/>
                        </a:lnSpc>
                        <a:spcAft>
                          <a:spcPts val="1000"/>
                        </a:spcAft>
                      </a:pPr>
                      <a:r>
                        <a:rPr lang="en-US" sz="1100" b="1" dirty="0">
                          <a:solidFill>
                            <a:srgbClr val="444444"/>
                          </a:solidFill>
                          <a:latin typeface="Arial"/>
                          <a:ea typeface="Calibri"/>
                          <a:cs typeface="Times New Roman"/>
                        </a:rPr>
                        <a:t>Year</a:t>
                      </a:r>
                      <a:endParaRPr lang="en-US" sz="1100" dirty="0">
                        <a:solidFill>
                          <a:srgbClr val="444444"/>
                        </a:solidFill>
                        <a:latin typeface="Calibri"/>
                        <a:ea typeface="Calibri"/>
                        <a:cs typeface="Times New Roman"/>
                      </a:endParaRPr>
                    </a:p>
                  </a:txBody>
                  <a:tcPr marL="47625" marR="47625" marT="47625" marB="47625" anchor="b"/>
                </a:tc>
                <a:tc>
                  <a:txBody>
                    <a:bodyPr/>
                    <a:lstStyle/>
                    <a:p>
                      <a:pPr algn="ctr"/>
                      <a:r>
                        <a:rPr lang="en-US" sz="1000" b="1" dirty="0">
                          <a:solidFill>
                            <a:srgbClr val="444444"/>
                          </a:solidFill>
                          <a:latin typeface="Arial"/>
                          <a:ea typeface="Times New Roman"/>
                          <a:cs typeface="Times New Roman"/>
                        </a:rPr>
                        <a:t>Annual Contribution Limits</a:t>
                      </a:r>
                      <a:endParaRPr lang="en-US" sz="1000" dirty="0">
                        <a:solidFill>
                          <a:srgbClr val="444444"/>
                        </a:solidFill>
                        <a:latin typeface="Calibri"/>
                        <a:ea typeface="Times New Roman"/>
                        <a:cs typeface="Times New Roman"/>
                      </a:endParaRPr>
                    </a:p>
                  </a:txBody>
                  <a:tcPr marL="47625" marR="47625" marT="47625" marB="47625" anchor="b"/>
                </a:tc>
                <a:tc>
                  <a:txBody>
                    <a:bodyPr/>
                    <a:lstStyle/>
                    <a:p>
                      <a:pPr algn="ctr">
                        <a:lnSpc>
                          <a:spcPct val="115000"/>
                        </a:lnSpc>
                        <a:spcAft>
                          <a:spcPts val="1000"/>
                        </a:spcAft>
                      </a:pPr>
                      <a:r>
                        <a:rPr lang="en-US" sz="1100" b="1" dirty="0">
                          <a:solidFill>
                            <a:srgbClr val="444444"/>
                          </a:solidFill>
                          <a:latin typeface="Arial"/>
                          <a:ea typeface="Calibri"/>
                          <a:cs typeface="Times New Roman"/>
                        </a:rPr>
                        <a:t>Defined Benefit</a:t>
                      </a:r>
                      <a:br>
                        <a:rPr lang="en-US" sz="1100" b="1" dirty="0">
                          <a:solidFill>
                            <a:srgbClr val="444444"/>
                          </a:solidFill>
                          <a:latin typeface="Arial"/>
                          <a:ea typeface="Calibri"/>
                          <a:cs typeface="Times New Roman"/>
                        </a:rPr>
                      </a:br>
                      <a:r>
                        <a:rPr lang="en-US" sz="1100" b="1" dirty="0">
                          <a:solidFill>
                            <a:srgbClr val="444444"/>
                          </a:solidFill>
                          <a:latin typeface="Arial"/>
                          <a:ea typeface="Calibri"/>
                          <a:cs typeface="Times New Roman"/>
                        </a:rPr>
                        <a:t>RPPs - Max Pension</a:t>
                      </a:r>
                      <a:br>
                        <a:rPr lang="en-US" sz="1100" b="1" dirty="0">
                          <a:solidFill>
                            <a:srgbClr val="444444"/>
                          </a:solidFill>
                          <a:latin typeface="Arial"/>
                          <a:ea typeface="Calibri"/>
                          <a:cs typeface="Times New Roman"/>
                        </a:rPr>
                      </a:br>
                      <a:r>
                        <a:rPr lang="en-US" sz="1100" b="1" dirty="0">
                          <a:solidFill>
                            <a:srgbClr val="444444"/>
                          </a:solidFill>
                          <a:latin typeface="Arial"/>
                          <a:ea typeface="Calibri"/>
                          <a:cs typeface="Times New Roman"/>
                        </a:rPr>
                        <a:t> Benefit per </a:t>
                      </a:r>
                      <a:br>
                        <a:rPr lang="en-US" sz="1100" b="1" dirty="0">
                          <a:solidFill>
                            <a:srgbClr val="444444"/>
                          </a:solidFill>
                          <a:latin typeface="Arial"/>
                          <a:ea typeface="Calibri"/>
                          <a:cs typeface="Times New Roman"/>
                        </a:rPr>
                      </a:br>
                      <a:r>
                        <a:rPr lang="en-US" sz="1100" b="1" dirty="0">
                          <a:solidFill>
                            <a:srgbClr val="444444"/>
                          </a:solidFill>
                          <a:latin typeface="Arial"/>
                          <a:ea typeface="Calibri"/>
                          <a:cs typeface="Times New Roman"/>
                        </a:rPr>
                        <a:t>Year of Service</a:t>
                      </a:r>
                      <a:endParaRPr lang="en-US" sz="1100" dirty="0">
                        <a:solidFill>
                          <a:srgbClr val="444444"/>
                        </a:solidFill>
                        <a:latin typeface="Calibri"/>
                        <a:ea typeface="Calibri"/>
                        <a:cs typeface="Times New Roman"/>
                      </a:endParaRPr>
                    </a:p>
                  </a:txBody>
                  <a:tcPr marL="47625" marR="47625" marT="47625" marB="47625" anchor="b"/>
                </a:tc>
                <a:tc>
                  <a:txBody>
                    <a:bodyPr/>
                    <a:lstStyle/>
                    <a:p>
                      <a:endParaRPr lang="en-US"/>
                    </a:p>
                  </a:txBody>
                  <a:tcPr/>
                </a:tc>
              </a:tr>
              <a:tr h="360361">
                <a:tc>
                  <a:txBody>
                    <a:bodyPr/>
                    <a:lstStyle/>
                    <a:p>
                      <a:pPr algn="ctr">
                        <a:lnSpc>
                          <a:spcPct val="115000"/>
                        </a:lnSpc>
                        <a:spcAft>
                          <a:spcPts val="1000"/>
                        </a:spcAft>
                      </a:pPr>
                      <a:r>
                        <a:rPr lang="en-US" sz="1100" dirty="0">
                          <a:latin typeface="Arial"/>
                          <a:ea typeface="Calibri"/>
                          <a:cs typeface="Times New Roman"/>
                        </a:rPr>
                        <a:t>2007</a:t>
                      </a:r>
                      <a:endParaRPr lang="en-US" sz="1100" dirty="0">
                        <a:latin typeface="Calibri"/>
                        <a:ea typeface="Calibri"/>
                        <a:cs typeface="Times New Roman"/>
                      </a:endParaRPr>
                    </a:p>
                  </a:txBody>
                  <a:tcPr marL="47625" marR="47625" marT="47625" marB="47625" anchor="ctr"/>
                </a:tc>
                <a:tc>
                  <a:txBody>
                    <a:bodyPr/>
                    <a:lstStyle/>
                    <a:p>
                      <a:pPr algn="r">
                        <a:lnSpc>
                          <a:spcPct val="115000"/>
                        </a:lnSpc>
                        <a:spcAft>
                          <a:spcPts val="1000"/>
                        </a:spcAft>
                      </a:pPr>
                      <a:r>
                        <a:rPr lang="en-US" sz="1100">
                          <a:latin typeface="Arial"/>
                          <a:ea typeface="Calibri"/>
                          <a:cs typeface="Times New Roman"/>
                        </a:rPr>
                        <a:t>$19,000</a:t>
                      </a:r>
                      <a:endParaRPr lang="en-US" sz="1100">
                        <a:latin typeface="Calibri"/>
                        <a:ea typeface="Calibri"/>
                        <a:cs typeface="Times New Roman"/>
                      </a:endParaRPr>
                    </a:p>
                  </a:txBody>
                  <a:tcPr marL="47625" marR="47625" marT="47625" marB="47625" anchor="ctr"/>
                </a:tc>
                <a:tc>
                  <a:txBody>
                    <a:bodyPr/>
                    <a:lstStyle/>
                    <a:p>
                      <a:pPr algn="r">
                        <a:lnSpc>
                          <a:spcPct val="115000"/>
                        </a:lnSpc>
                        <a:spcAft>
                          <a:spcPts val="1000"/>
                        </a:spcAft>
                      </a:pPr>
                      <a:r>
                        <a:rPr lang="en-US" sz="1100">
                          <a:latin typeface="Arial"/>
                          <a:ea typeface="Calibri"/>
                          <a:cs typeface="Times New Roman"/>
                        </a:rPr>
                        <a:t>$20,000</a:t>
                      </a:r>
                      <a:endParaRPr lang="en-US" sz="1100">
                        <a:latin typeface="Calibri"/>
                        <a:ea typeface="Calibri"/>
                        <a:cs typeface="Times New Roman"/>
                      </a:endParaRPr>
                    </a:p>
                  </a:txBody>
                  <a:tcPr marL="47625" marR="47625" marT="47625" marB="47625" anchor="ctr"/>
                </a:tc>
                <a:tc>
                  <a:txBody>
                    <a:bodyPr/>
                    <a:lstStyle/>
                    <a:p>
                      <a:pPr algn="ctr">
                        <a:lnSpc>
                          <a:spcPct val="115000"/>
                        </a:lnSpc>
                        <a:spcAft>
                          <a:spcPts val="1000"/>
                        </a:spcAft>
                      </a:pPr>
                      <a:r>
                        <a:rPr lang="en-US" sz="1100">
                          <a:latin typeface="Arial"/>
                          <a:ea typeface="Calibri"/>
                          <a:cs typeface="Times New Roman"/>
                        </a:rPr>
                        <a:t>$2,222</a:t>
                      </a:r>
                      <a:endParaRPr lang="en-US" sz="1100">
                        <a:latin typeface="Calibri"/>
                        <a:ea typeface="Calibri"/>
                        <a:cs typeface="Times New Roman"/>
                      </a:endParaRPr>
                    </a:p>
                  </a:txBody>
                  <a:tcPr marL="47625" marR="47625" marT="47625" marB="47625" anchor="ctr"/>
                </a:tc>
              </a:tr>
              <a:tr h="360361">
                <a:tc>
                  <a:txBody>
                    <a:bodyPr/>
                    <a:lstStyle/>
                    <a:p>
                      <a:pPr algn="ctr">
                        <a:lnSpc>
                          <a:spcPct val="115000"/>
                        </a:lnSpc>
                        <a:spcAft>
                          <a:spcPts val="1000"/>
                        </a:spcAft>
                      </a:pPr>
                      <a:r>
                        <a:rPr lang="en-US" sz="1100">
                          <a:latin typeface="Arial"/>
                          <a:ea typeface="Calibri"/>
                          <a:cs typeface="Times New Roman"/>
                        </a:rPr>
                        <a:t>2008</a:t>
                      </a:r>
                      <a:endParaRPr lang="en-US" sz="1100">
                        <a:latin typeface="Calibri"/>
                        <a:ea typeface="Calibri"/>
                        <a:cs typeface="Times New Roman"/>
                      </a:endParaRPr>
                    </a:p>
                  </a:txBody>
                  <a:tcPr marL="47625" marR="47625" marT="47625" marB="47625" anchor="ctr"/>
                </a:tc>
                <a:tc>
                  <a:txBody>
                    <a:bodyPr/>
                    <a:lstStyle/>
                    <a:p>
                      <a:pPr algn="r">
                        <a:lnSpc>
                          <a:spcPct val="115000"/>
                        </a:lnSpc>
                        <a:spcAft>
                          <a:spcPts val="1000"/>
                        </a:spcAft>
                      </a:pPr>
                      <a:r>
                        <a:rPr lang="en-US" sz="1100">
                          <a:latin typeface="Arial"/>
                          <a:ea typeface="Calibri"/>
                          <a:cs typeface="Times New Roman"/>
                        </a:rPr>
                        <a:t>$20,000</a:t>
                      </a:r>
                      <a:endParaRPr lang="en-US" sz="1100">
                        <a:latin typeface="Calibri"/>
                        <a:ea typeface="Calibri"/>
                        <a:cs typeface="Times New Roman"/>
                      </a:endParaRPr>
                    </a:p>
                  </a:txBody>
                  <a:tcPr marL="47625" marR="47625" marT="47625" marB="47625" anchor="ctr"/>
                </a:tc>
                <a:tc>
                  <a:txBody>
                    <a:bodyPr/>
                    <a:lstStyle/>
                    <a:p>
                      <a:pPr algn="r">
                        <a:lnSpc>
                          <a:spcPct val="115000"/>
                        </a:lnSpc>
                        <a:spcAft>
                          <a:spcPts val="1000"/>
                        </a:spcAft>
                      </a:pPr>
                      <a:r>
                        <a:rPr lang="en-US" sz="1100">
                          <a:latin typeface="Arial"/>
                          <a:ea typeface="Calibri"/>
                          <a:cs typeface="Times New Roman"/>
                        </a:rPr>
                        <a:t>$21,000</a:t>
                      </a:r>
                      <a:endParaRPr lang="en-US" sz="1100">
                        <a:latin typeface="Calibri"/>
                        <a:ea typeface="Calibri"/>
                        <a:cs typeface="Times New Roman"/>
                      </a:endParaRPr>
                    </a:p>
                  </a:txBody>
                  <a:tcPr marL="47625" marR="47625" marT="47625" marB="47625" anchor="ctr"/>
                </a:tc>
                <a:tc>
                  <a:txBody>
                    <a:bodyPr/>
                    <a:lstStyle/>
                    <a:p>
                      <a:pPr algn="ctr">
                        <a:lnSpc>
                          <a:spcPct val="115000"/>
                        </a:lnSpc>
                        <a:spcAft>
                          <a:spcPts val="1000"/>
                        </a:spcAft>
                      </a:pPr>
                      <a:r>
                        <a:rPr lang="en-US" sz="1100">
                          <a:latin typeface="Arial"/>
                          <a:ea typeface="Calibri"/>
                          <a:cs typeface="Times New Roman"/>
                        </a:rPr>
                        <a:t>$2,333</a:t>
                      </a:r>
                      <a:endParaRPr lang="en-US" sz="1100">
                        <a:latin typeface="Calibri"/>
                        <a:ea typeface="Calibri"/>
                        <a:cs typeface="Times New Roman"/>
                      </a:endParaRPr>
                    </a:p>
                  </a:txBody>
                  <a:tcPr marL="47625" marR="47625" marT="47625" marB="47625" anchor="ctr"/>
                </a:tc>
              </a:tr>
              <a:tr h="360361">
                <a:tc>
                  <a:txBody>
                    <a:bodyPr/>
                    <a:lstStyle/>
                    <a:p>
                      <a:pPr algn="ctr">
                        <a:lnSpc>
                          <a:spcPct val="115000"/>
                        </a:lnSpc>
                        <a:spcAft>
                          <a:spcPts val="1000"/>
                        </a:spcAft>
                      </a:pPr>
                      <a:r>
                        <a:rPr lang="en-US" sz="1100">
                          <a:latin typeface="Arial"/>
                          <a:ea typeface="Calibri"/>
                          <a:cs typeface="Times New Roman"/>
                        </a:rPr>
                        <a:t>2009</a:t>
                      </a:r>
                      <a:endParaRPr lang="en-US" sz="1100">
                        <a:latin typeface="Calibri"/>
                        <a:ea typeface="Calibri"/>
                        <a:cs typeface="Times New Roman"/>
                      </a:endParaRPr>
                    </a:p>
                  </a:txBody>
                  <a:tcPr marL="47625" marR="47625" marT="47625" marB="47625" anchor="ctr"/>
                </a:tc>
                <a:tc>
                  <a:txBody>
                    <a:bodyPr/>
                    <a:lstStyle/>
                    <a:p>
                      <a:pPr algn="r">
                        <a:lnSpc>
                          <a:spcPct val="115000"/>
                        </a:lnSpc>
                        <a:spcAft>
                          <a:spcPts val="1000"/>
                        </a:spcAft>
                      </a:pPr>
                      <a:r>
                        <a:rPr lang="en-US" sz="1100">
                          <a:latin typeface="Arial"/>
                          <a:ea typeface="Calibri"/>
                          <a:cs typeface="Times New Roman"/>
                        </a:rPr>
                        <a:t>$21,000</a:t>
                      </a:r>
                      <a:endParaRPr lang="en-US" sz="1100">
                        <a:latin typeface="Calibri"/>
                        <a:ea typeface="Calibri"/>
                        <a:cs typeface="Times New Roman"/>
                      </a:endParaRPr>
                    </a:p>
                  </a:txBody>
                  <a:tcPr marL="47625" marR="47625" marT="47625" marB="47625" anchor="ctr"/>
                </a:tc>
                <a:tc>
                  <a:txBody>
                    <a:bodyPr/>
                    <a:lstStyle/>
                    <a:p>
                      <a:pPr algn="r">
                        <a:lnSpc>
                          <a:spcPct val="115000"/>
                        </a:lnSpc>
                        <a:spcAft>
                          <a:spcPts val="1000"/>
                        </a:spcAft>
                      </a:pPr>
                      <a:r>
                        <a:rPr lang="en-US" sz="1100">
                          <a:latin typeface="Arial"/>
                          <a:ea typeface="Calibri"/>
                          <a:cs typeface="Times New Roman"/>
                        </a:rPr>
                        <a:t>$22,000</a:t>
                      </a:r>
                      <a:endParaRPr lang="en-US" sz="1100">
                        <a:latin typeface="Calibri"/>
                        <a:ea typeface="Calibri"/>
                        <a:cs typeface="Times New Roman"/>
                      </a:endParaRPr>
                    </a:p>
                  </a:txBody>
                  <a:tcPr marL="47625" marR="47625" marT="47625" marB="47625" anchor="ctr"/>
                </a:tc>
                <a:tc>
                  <a:txBody>
                    <a:bodyPr/>
                    <a:lstStyle/>
                    <a:p>
                      <a:pPr algn="ctr">
                        <a:lnSpc>
                          <a:spcPct val="115000"/>
                        </a:lnSpc>
                        <a:spcAft>
                          <a:spcPts val="1000"/>
                        </a:spcAft>
                      </a:pPr>
                      <a:r>
                        <a:rPr lang="en-US" sz="1100">
                          <a:latin typeface="Arial"/>
                          <a:ea typeface="Calibri"/>
                          <a:cs typeface="Times New Roman"/>
                        </a:rPr>
                        <a:t>$2,444</a:t>
                      </a:r>
                      <a:endParaRPr lang="en-US" sz="1100">
                        <a:latin typeface="Calibri"/>
                        <a:ea typeface="Calibri"/>
                        <a:cs typeface="Times New Roman"/>
                      </a:endParaRPr>
                    </a:p>
                  </a:txBody>
                  <a:tcPr marL="47625" marR="47625" marT="47625" marB="47625" anchor="ctr"/>
                </a:tc>
              </a:tr>
              <a:tr h="360361">
                <a:tc>
                  <a:txBody>
                    <a:bodyPr/>
                    <a:lstStyle/>
                    <a:p>
                      <a:pPr algn="ctr">
                        <a:lnSpc>
                          <a:spcPct val="115000"/>
                        </a:lnSpc>
                        <a:spcAft>
                          <a:spcPts val="1000"/>
                        </a:spcAft>
                      </a:pPr>
                      <a:r>
                        <a:rPr lang="en-US" sz="1100">
                          <a:latin typeface="Arial"/>
                          <a:ea typeface="Calibri"/>
                          <a:cs typeface="Times New Roman"/>
                        </a:rPr>
                        <a:t>2010</a:t>
                      </a:r>
                      <a:endParaRPr lang="en-US" sz="1100">
                        <a:latin typeface="Calibri"/>
                        <a:ea typeface="Calibri"/>
                        <a:cs typeface="Times New Roman"/>
                      </a:endParaRPr>
                    </a:p>
                  </a:txBody>
                  <a:tcPr marL="47625" marR="47625" marT="47625" marB="47625" anchor="ctr"/>
                </a:tc>
                <a:tc>
                  <a:txBody>
                    <a:bodyPr/>
                    <a:lstStyle/>
                    <a:p>
                      <a:pPr algn="r">
                        <a:lnSpc>
                          <a:spcPct val="115000"/>
                        </a:lnSpc>
                        <a:spcAft>
                          <a:spcPts val="1000"/>
                        </a:spcAft>
                      </a:pPr>
                      <a:r>
                        <a:rPr lang="en-US" sz="1100">
                          <a:latin typeface="Arial"/>
                          <a:ea typeface="Calibri"/>
                          <a:cs typeface="Times New Roman"/>
                        </a:rPr>
                        <a:t>$22,000</a:t>
                      </a:r>
                      <a:endParaRPr lang="en-US" sz="1100">
                        <a:latin typeface="Calibri"/>
                        <a:ea typeface="Calibri"/>
                        <a:cs typeface="Times New Roman"/>
                      </a:endParaRPr>
                    </a:p>
                  </a:txBody>
                  <a:tcPr marL="47625" marR="47625" marT="47625" marB="47625" anchor="ctr"/>
                </a:tc>
                <a:tc>
                  <a:txBody>
                    <a:bodyPr/>
                    <a:lstStyle/>
                    <a:p>
                      <a:pPr algn="r">
                        <a:lnSpc>
                          <a:spcPct val="115000"/>
                        </a:lnSpc>
                        <a:spcAft>
                          <a:spcPts val="1000"/>
                        </a:spcAft>
                      </a:pPr>
                      <a:r>
                        <a:rPr lang="en-US" sz="1100">
                          <a:latin typeface="Arial"/>
                          <a:ea typeface="Calibri"/>
                          <a:cs typeface="Times New Roman"/>
                        </a:rPr>
                        <a:t>indexed</a:t>
                      </a:r>
                      <a:endParaRPr lang="en-US" sz="1100">
                        <a:latin typeface="Calibri"/>
                        <a:ea typeface="Calibri"/>
                        <a:cs typeface="Times New Roman"/>
                      </a:endParaRPr>
                    </a:p>
                  </a:txBody>
                  <a:tcPr marL="47625" marR="47625" marT="47625" marB="47625" anchor="ctr"/>
                </a:tc>
                <a:tc>
                  <a:txBody>
                    <a:bodyPr/>
                    <a:lstStyle/>
                    <a:p>
                      <a:pPr algn="ctr">
                        <a:lnSpc>
                          <a:spcPct val="115000"/>
                        </a:lnSpc>
                        <a:spcAft>
                          <a:spcPts val="1000"/>
                        </a:spcAft>
                      </a:pPr>
                      <a:r>
                        <a:rPr lang="en-US" sz="1100">
                          <a:latin typeface="Arial"/>
                          <a:ea typeface="Calibri"/>
                          <a:cs typeface="Times New Roman"/>
                        </a:rPr>
                        <a:t>indexed</a:t>
                      </a:r>
                      <a:endParaRPr lang="en-US" sz="1100">
                        <a:latin typeface="Calibri"/>
                        <a:ea typeface="Calibri"/>
                        <a:cs typeface="Times New Roman"/>
                      </a:endParaRPr>
                    </a:p>
                  </a:txBody>
                  <a:tcPr marL="47625" marR="47625" marT="47625" marB="47625" anchor="ctr"/>
                </a:tc>
              </a:tr>
              <a:tr h="360361">
                <a:tc>
                  <a:txBody>
                    <a:bodyPr/>
                    <a:lstStyle/>
                    <a:p>
                      <a:pPr algn="ctr">
                        <a:lnSpc>
                          <a:spcPct val="115000"/>
                        </a:lnSpc>
                        <a:spcAft>
                          <a:spcPts val="1000"/>
                        </a:spcAft>
                      </a:pPr>
                      <a:r>
                        <a:rPr lang="en-US" sz="1100" dirty="0">
                          <a:latin typeface="Arial"/>
                          <a:ea typeface="Calibri"/>
                          <a:cs typeface="Times New Roman"/>
                        </a:rPr>
                        <a:t>2011</a:t>
                      </a:r>
                      <a:endParaRPr lang="en-US" sz="1100" dirty="0">
                        <a:latin typeface="Calibri"/>
                        <a:ea typeface="Calibri"/>
                        <a:cs typeface="Times New Roman"/>
                      </a:endParaRPr>
                    </a:p>
                  </a:txBody>
                  <a:tcPr marL="47625" marR="47625" marT="47625" marB="47625" anchor="ctr"/>
                </a:tc>
                <a:tc>
                  <a:txBody>
                    <a:bodyPr/>
                    <a:lstStyle/>
                    <a:p>
                      <a:pPr algn="r">
                        <a:lnSpc>
                          <a:spcPct val="115000"/>
                        </a:lnSpc>
                        <a:spcAft>
                          <a:spcPts val="1000"/>
                        </a:spcAft>
                      </a:pPr>
                      <a:r>
                        <a:rPr lang="en-US" sz="1100">
                          <a:latin typeface="Arial"/>
                          <a:ea typeface="Calibri"/>
                          <a:cs typeface="Times New Roman"/>
                        </a:rPr>
                        <a:t>indexed</a:t>
                      </a:r>
                      <a:endParaRPr lang="en-US" sz="1100">
                        <a:latin typeface="Calibri"/>
                        <a:ea typeface="Calibri"/>
                        <a:cs typeface="Times New Roman"/>
                      </a:endParaRPr>
                    </a:p>
                  </a:txBody>
                  <a:tcPr marL="47625" marR="47625" marT="47625" marB="47625" anchor="ctr"/>
                </a:tc>
                <a:tc>
                  <a:txBody>
                    <a:bodyPr/>
                    <a:lstStyle/>
                    <a:p>
                      <a:pPr algn="r">
                        <a:lnSpc>
                          <a:spcPct val="115000"/>
                        </a:lnSpc>
                        <a:spcAft>
                          <a:spcPts val="1000"/>
                        </a:spcAft>
                      </a:pPr>
                      <a:r>
                        <a:rPr lang="en-US" sz="1100">
                          <a:latin typeface="Arial"/>
                          <a:ea typeface="Calibri"/>
                          <a:cs typeface="Times New Roman"/>
                        </a:rPr>
                        <a:t>indexed</a:t>
                      </a:r>
                      <a:endParaRPr lang="en-US" sz="1100">
                        <a:latin typeface="Calibri"/>
                        <a:ea typeface="Calibri"/>
                        <a:cs typeface="Times New Roman"/>
                      </a:endParaRPr>
                    </a:p>
                  </a:txBody>
                  <a:tcPr marL="47625" marR="47625" marT="47625" marB="47625" anchor="ctr"/>
                </a:tc>
                <a:tc>
                  <a:txBody>
                    <a:bodyPr/>
                    <a:lstStyle/>
                    <a:p>
                      <a:pPr algn="ctr">
                        <a:lnSpc>
                          <a:spcPct val="115000"/>
                        </a:lnSpc>
                        <a:spcAft>
                          <a:spcPts val="1000"/>
                        </a:spcAft>
                      </a:pPr>
                      <a:r>
                        <a:rPr lang="en-US" sz="1100" dirty="0">
                          <a:latin typeface="Arial"/>
                          <a:ea typeface="Calibri"/>
                          <a:cs typeface="Times New Roman"/>
                        </a:rPr>
                        <a:t>indexed</a:t>
                      </a:r>
                      <a:endParaRPr lang="en-US" sz="1100" dirty="0">
                        <a:latin typeface="Calibri"/>
                        <a:ea typeface="Calibri"/>
                        <a:cs typeface="Times New Roman"/>
                      </a:endParaRPr>
                    </a:p>
                  </a:txBody>
                  <a:tcPr marL="47625" marR="47625" marT="47625" marB="47625" anchor="ctr"/>
                </a:tc>
              </a:tr>
            </a:tbl>
          </a:graphicData>
        </a:graphic>
      </p:graphicFrame>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i="1" dirty="0" smtClean="0">
                <a:solidFill>
                  <a:schemeClr val="accent2">
                    <a:lumMod val="75000"/>
                  </a:schemeClr>
                </a:solidFill>
              </a:rPr>
              <a:t>Morgan </a:t>
            </a:r>
            <a:r>
              <a:rPr lang="en-US" sz="8800" b="1" i="1" dirty="0" smtClean="0">
                <a:solidFill>
                  <a:schemeClr val="accent2">
                    <a:lumMod val="75000"/>
                  </a:schemeClr>
                </a:solidFill>
              </a:rPr>
              <a:t>N</a:t>
            </a:r>
            <a:r>
              <a:rPr lang="en-US" b="1" i="1" dirty="0" smtClean="0">
                <a:solidFill>
                  <a:schemeClr val="accent2">
                    <a:lumMod val="75000"/>
                  </a:schemeClr>
                </a:solidFill>
              </a:rPr>
              <a:t>ational Corporation </a:t>
            </a:r>
            <a:endParaRPr lang="en-US" dirty="0"/>
          </a:p>
        </p:txBody>
      </p:sp>
      <p:sp>
        <p:nvSpPr>
          <p:cNvPr id="3" name="Content Placeholder 2"/>
          <p:cNvSpPr>
            <a:spLocks noGrp="1"/>
          </p:cNvSpPr>
          <p:nvPr>
            <p:ph idx="1"/>
          </p:nvPr>
        </p:nvSpPr>
        <p:spPr/>
        <p:txBody>
          <a:bodyPr>
            <a:normAutofit fontScale="70000" lnSpcReduction="20000"/>
          </a:bodyPr>
          <a:lstStyle/>
          <a:p>
            <a:pPr>
              <a:buNone/>
            </a:pPr>
            <a:r>
              <a:rPr lang="en-US" u="sng" dirty="0" smtClean="0"/>
              <a:t>Contact Information</a:t>
            </a:r>
          </a:p>
          <a:p>
            <a:endParaRPr lang="en-US" dirty="0" smtClean="0"/>
          </a:p>
          <a:p>
            <a:r>
              <a:rPr lang="en-US" dirty="0" smtClean="0"/>
              <a:t>Office: Ph (403) 541-0226  Toll Free 1(866) 595-3533</a:t>
            </a:r>
          </a:p>
          <a:p>
            <a:pPr>
              <a:buNone/>
            </a:pPr>
            <a:r>
              <a:rPr lang="en-US" dirty="0" smtClean="0"/>
              <a:t>     Fax: (403) 541-0226</a:t>
            </a:r>
          </a:p>
          <a:p>
            <a:endParaRPr lang="en-US" dirty="0" smtClean="0"/>
          </a:p>
          <a:p>
            <a:r>
              <a:rPr lang="en-US" dirty="0" smtClean="0"/>
              <a:t>Email: </a:t>
            </a:r>
            <a:r>
              <a:rPr lang="en-US" dirty="0" smtClean="0">
                <a:hlinkClick r:id="rId2"/>
              </a:rPr>
              <a:t>info@morgannational.com</a:t>
            </a:r>
            <a:endParaRPr lang="en-US" dirty="0" smtClean="0"/>
          </a:p>
          <a:p>
            <a:endParaRPr lang="en-US" dirty="0" smtClean="0"/>
          </a:p>
          <a:p>
            <a:r>
              <a:rPr lang="en-US" dirty="0" smtClean="0"/>
              <a:t>Address: #100, 915 42</a:t>
            </a:r>
            <a:r>
              <a:rPr lang="en-US" baseline="30000" dirty="0" smtClean="0"/>
              <a:t>nd</a:t>
            </a:r>
            <a:r>
              <a:rPr lang="en-US" dirty="0" smtClean="0"/>
              <a:t> Avenue SE</a:t>
            </a:r>
          </a:p>
          <a:p>
            <a:pPr>
              <a:buNone/>
            </a:pPr>
            <a:r>
              <a:rPr lang="en-US" dirty="0" smtClean="0"/>
              <a:t>	                Calgary, Alberta T2G 1Z1</a:t>
            </a:r>
          </a:p>
          <a:p>
            <a:endParaRPr lang="en-US" dirty="0" smtClean="0"/>
          </a:p>
          <a:p>
            <a:r>
              <a:rPr lang="en-US" dirty="0" smtClean="0"/>
              <a:t>Agents: Lyle Lee </a:t>
            </a:r>
          </a:p>
          <a:p>
            <a:pPr>
              <a:buNone/>
            </a:pPr>
            <a:r>
              <a:rPr lang="en-US" dirty="0" smtClean="0"/>
              <a:t>                    Richard Adler  </a:t>
            </a:r>
          </a:p>
          <a:p>
            <a:pPr>
              <a:buNone/>
            </a:pPr>
            <a:r>
              <a:rPr lang="en-US" dirty="0" smtClean="0"/>
              <a:t>                    </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i="1" dirty="0" smtClean="0">
                <a:solidFill>
                  <a:schemeClr val="accent2">
                    <a:lumMod val="75000"/>
                  </a:schemeClr>
                </a:solidFill>
              </a:rPr>
              <a:t>Morgan </a:t>
            </a:r>
            <a:r>
              <a:rPr lang="en-US" sz="8800" b="1" i="1" dirty="0" smtClean="0">
                <a:solidFill>
                  <a:schemeClr val="accent2">
                    <a:lumMod val="75000"/>
                  </a:schemeClr>
                </a:solidFill>
              </a:rPr>
              <a:t>N</a:t>
            </a:r>
            <a:r>
              <a:rPr lang="en-US" b="1" i="1" dirty="0" smtClean="0">
                <a:solidFill>
                  <a:schemeClr val="accent2">
                    <a:lumMod val="75000"/>
                  </a:schemeClr>
                </a:solidFill>
              </a:rPr>
              <a:t>ational Corporation </a:t>
            </a:r>
            <a:endParaRPr lang="en-US" dirty="0"/>
          </a:p>
        </p:txBody>
      </p:sp>
      <p:sp>
        <p:nvSpPr>
          <p:cNvPr id="5" name="Content Placeholder 4"/>
          <p:cNvSpPr>
            <a:spLocks noGrp="1"/>
          </p:cNvSpPr>
          <p:nvPr>
            <p:ph idx="1"/>
          </p:nvPr>
        </p:nvSpPr>
        <p:spPr/>
        <p:txBody>
          <a:bodyPr>
            <a:normAutofit/>
          </a:bodyPr>
          <a:lstStyle/>
          <a:p>
            <a:pPr>
              <a:buNone/>
            </a:pPr>
            <a:r>
              <a:rPr lang="en-US" sz="2800" u="sng" dirty="0" smtClean="0"/>
              <a:t>Group RRSP</a:t>
            </a:r>
          </a:p>
          <a:p>
            <a:pPr>
              <a:buNone/>
            </a:pPr>
            <a:endParaRPr lang="en-US" sz="2800" dirty="0"/>
          </a:p>
          <a:p>
            <a:pPr>
              <a:buNone/>
            </a:pPr>
            <a:endParaRPr lang="en-US" sz="2800" dirty="0" smtClean="0"/>
          </a:p>
          <a:p>
            <a:pPr>
              <a:buNone/>
            </a:pPr>
            <a:endParaRPr lang="en-US" sz="2800" dirty="0"/>
          </a:p>
        </p:txBody>
      </p:sp>
      <p:pic>
        <p:nvPicPr>
          <p:cNvPr id="6" name="Picture 2" descr="C:\Documents and Settings\Richard\Desktop\animal pics\Group-of-Mrs-Leslie-Thorntons-Celebrated-Southdown-Alsatians-Photographic-Print-C12333291[1].jpg"/>
          <p:cNvPicPr>
            <a:picLocks noChangeAspect="1" noChangeArrowheads="1"/>
          </p:cNvPicPr>
          <p:nvPr/>
        </p:nvPicPr>
        <p:blipFill>
          <a:blip r:embed="rId2" cstate="print"/>
          <a:srcRect/>
          <a:stretch>
            <a:fillRect/>
          </a:stretch>
        </p:blipFill>
        <p:spPr bwMode="auto">
          <a:xfrm>
            <a:off x="2905125" y="2615406"/>
            <a:ext cx="4039700" cy="3024000"/>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i="1" dirty="0" smtClean="0">
                <a:solidFill>
                  <a:schemeClr val="accent2">
                    <a:lumMod val="75000"/>
                  </a:schemeClr>
                </a:solidFill>
              </a:rPr>
              <a:t>Morgan </a:t>
            </a:r>
            <a:r>
              <a:rPr lang="en-US" sz="8800" b="1" i="1" dirty="0" smtClean="0">
                <a:solidFill>
                  <a:schemeClr val="accent2">
                    <a:lumMod val="75000"/>
                  </a:schemeClr>
                </a:solidFill>
              </a:rPr>
              <a:t>N</a:t>
            </a:r>
            <a:r>
              <a:rPr lang="en-US" b="1" i="1" dirty="0" smtClean="0">
                <a:solidFill>
                  <a:schemeClr val="accent2">
                    <a:lumMod val="75000"/>
                  </a:schemeClr>
                </a:solidFill>
              </a:rPr>
              <a:t>ational Corporation </a:t>
            </a:r>
            <a:endParaRPr lang="en-US" dirty="0"/>
          </a:p>
        </p:txBody>
      </p:sp>
      <p:sp>
        <p:nvSpPr>
          <p:cNvPr id="3" name="Content Placeholder 2"/>
          <p:cNvSpPr>
            <a:spLocks noGrp="1"/>
          </p:cNvSpPr>
          <p:nvPr>
            <p:ph idx="1"/>
          </p:nvPr>
        </p:nvSpPr>
        <p:spPr/>
        <p:txBody>
          <a:bodyPr/>
          <a:lstStyle/>
          <a:p>
            <a:pPr>
              <a:buNone/>
            </a:pPr>
            <a:r>
              <a:rPr lang="en-US" sz="2800" u="sng" dirty="0" smtClean="0"/>
              <a:t>GROUP RRSP</a:t>
            </a:r>
          </a:p>
          <a:p>
            <a:pPr algn="ctr">
              <a:buNone/>
            </a:pPr>
            <a:endParaRPr lang="en-US" dirty="0"/>
          </a:p>
          <a:p>
            <a:pPr algn="just">
              <a:buNone/>
            </a:pPr>
            <a:r>
              <a:rPr lang="en-US" sz="1600" dirty="0" smtClean="0"/>
              <a:t>	A group RRSP is a collection of individual employee contributions to their RRSP  through regular payroll deductions. The contributions deducted from wages before taxes are calculated; as a result the employee has less tax deducted at source (See table 1).</a:t>
            </a:r>
          </a:p>
          <a:p>
            <a:pPr algn="just">
              <a:buNone/>
            </a:pPr>
            <a:endParaRPr lang="en-US" sz="1600" dirty="0"/>
          </a:p>
          <a:p>
            <a:pPr algn="just">
              <a:buNone/>
            </a:pPr>
            <a:r>
              <a:rPr lang="en-US" sz="1600" dirty="0" smtClean="0"/>
              <a:t>	Because RRSP contributions are made on a regular basis throughout the year, there is less need for the employee to borrow at year end to top-up his or her RRSP contribution. The contributions also have greater earnings potential as they are made prior to year-end!</a:t>
            </a:r>
          </a:p>
          <a:p>
            <a:pPr algn="just">
              <a:buNone/>
            </a:pPr>
            <a:endParaRPr lang="en-US" sz="1600" dirty="0"/>
          </a:p>
          <a:p>
            <a:pPr algn="just">
              <a:buNone/>
            </a:pPr>
            <a:r>
              <a:rPr lang="en-US" sz="1600" dirty="0"/>
              <a:t>	</a:t>
            </a:r>
            <a:r>
              <a:rPr lang="en-US" sz="1600" dirty="0" smtClean="0"/>
              <a:t>Each employee has their own customized RRSP and decides how much money will be deducted and invested, and to what type of investment the funds will be directed.</a:t>
            </a:r>
          </a:p>
          <a:p>
            <a:pPr algn="just">
              <a:buNone/>
            </a:pPr>
            <a:endParaRPr lang="en-US" sz="1600" dirty="0"/>
          </a:p>
          <a:p>
            <a:pPr algn="just">
              <a:buNone/>
            </a:pPr>
            <a:r>
              <a:rPr lang="en-US" sz="1600" dirty="0" smtClean="0"/>
              <a:t>        Employers may at their option contribute to the employee’s Group RRSP.</a:t>
            </a:r>
          </a:p>
          <a:p>
            <a:pPr>
              <a:buNone/>
            </a:pPr>
            <a:endParaRPr lang="en-US" sz="16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115328" cy="1725602"/>
          </a:xfrm>
        </p:spPr>
        <p:txBody>
          <a:bodyPr/>
          <a:lstStyle/>
          <a:p>
            <a:r>
              <a:rPr lang="en-US" b="1" i="1" dirty="0" smtClean="0">
                <a:solidFill>
                  <a:schemeClr val="accent2">
                    <a:lumMod val="75000"/>
                  </a:schemeClr>
                </a:solidFill>
              </a:rPr>
              <a:t>Morgan </a:t>
            </a:r>
            <a:r>
              <a:rPr lang="en-US" sz="8800" b="1" i="1" dirty="0" smtClean="0">
                <a:solidFill>
                  <a:schemeClr val="accent2">
                    <a:lumMod val="75000"/>
                  </a:schemeClr>
                </a:solidFill>
              </a:rPr>
              <a:t>N</a:t>
            </a:r>
            <a:r>
              <a:rPr lang="en-US" b="1" i="1" dirty="0" smtClean="0">
                <a:solidFill>
                  <a:schemeClr val="accent2">
                    <a:lumMod val="75000"/>
                  </a:schemeClr>
                </a:solidFill>
              </a:rPr>
              <a:t>ational Corporation </a:t>
            </a:r>
            <a:endParaRPr lang="en-US" dirty="0"/>
          </a:p>
        </p:txBody>
      </p:sp>
      <p:sp>
        <p:nvSpPr>
          <p:cNvPr id="7" name="Content Placeholder 6"/>
          <p:cNvSpPr>
            <a:spLocks noGrp="1"/>
          </p:cNvSpPr>
          <p:nvPr>
            <p:ph idx="1"/>
          </p:nvPr>
        </p:nvSpPr>
        <p:spPr>
          <a:xfrm>
            <a:off x="457200" y="1785926"/>
            <a:ext cx="8229600" cy="5072074"/>
          </a:xfrm>
        </p:spPr>
        <p:txBody>
          <a:bodyPr>
            <a:normAutofit/>
          </a:bodyPr>
          <a:lstStyle/>
          <a:p>
            <a:pPr>
              <a:buNone/>
            </a:pPr>
            <a:r>
              <a:rPr lang="en-US" sz="2800" u="sng" dirty="0" smtClean="0"/>
              <a:t>Group RRSP</a:t>
            </a:r>
          </a:p>
          <a:p>
            <a:pPr>
              <a:buNone/>
            </a:pPr>
            <a:r>
              <a:rPr lang="en-US" sz="2000" dirty="0" smtClean="0"/>
              <a:t>	A comparison of the tax effect at source on a group contribution versus no contribution!  </a:t>
            </a:r>
          </a:p>
          <a:p>
            <a:pPr>
              <a:buNone/>
            </a:pPr>
            <a:r>
              <a:rPr lang="en-US" sz="2000" i="1" u="sng" dirty="0" smtClean="0"/>
              <a:t>Table 1</a:t>
            </a:r>
          </a:p>
          <a:p>
            <a:endParaRPr lang="en-US" sz="2400" dirty="0"/>
          </a:p>
          <a:p>
            <a:endParaRPr lang="en-US" sz="2400" dirty="0"/>
          </a:p>
          <a:p>
            <a:endParaRPr lang="en-US" dirty="0" smtClean="0"/>
          </a:p>
          <a:p>
            <a:pPr fontAlgn="ctr"/>
            <a:endParaRPr lang="en-US" b="1" dirty="0" smtClean="0"/>
          </a:p>
          <a:p>
            <a:pPr fontAlgn="ctr"/>
            <a:endParaRPr lang="en-US" b="1" dirty="0"/>
          </a:p>
        </p:txBody>
      </p:sp>
      <p:graphicFrame>
        <p:nvGraphicFramePr>
          <p:cNvPr id="11" name="Table 10"/>
          <p:cNvGraphicFramePr>
            <a:graphicFrameLocks noGrp="1"/>
          </p:cNvGraphicFramePr>
          <p:nvPr/>
        </p:nvGraphicFramePr>
        <p:xfrm>
          <a:off x="1071538" y="3500437"/>
          <a:ext cx="6486559" cy="3214712"/>
        </p:xfrm>
        <a:graphic>
          <a:graphicData uri="http://schemas.openxmlformats.org/drawingml/2006/table">
            <a:tbl>
              <a:tblPr firstRow="1" bandRow="1">
                <a:tableStyleId>{5C22544A-7EE6-4342-B048-85BDC9FD1C3A}</a:tableStyleId>
              </a:tblPr>
              <a:tblGrid>
                <a:gridCol w="2643206"/>
                <a:gridCol w="1652588"/>
                <a:gridCol w="2190765"/>
              </a:tblGrid>
              <a:tr h="514792">
                <a:tc>
                  <a:txBody>
                    <a:bodyPr/>
                    <a:lstStyle/>
                    <a:p>
                      <a:pPr>
                        <a:lnSpc>
                          <a:spcPct val="115000"/>
                        </a:lnSpc>
                      </a:pPr>
                      <a:endParaRPr lang="en-US" sz="1400" dirty="0">
                        <a:latin typeface="Calibri"/>
                      </a:endParaRPr>
                    </a:p>
                  </a:txBody>
                  <a:tcPr marL="38100" marR="38100" marT="38100" marB="38100" anchor="ctr"/>
                </a:tc>
                <a:tc>
                  <a:txBody>
                    <a:bodyPr/>
                    <a:lstStyle/>
                    <a:p>
                      <a:pPr>
                        <a:lnSpc>
                          <a:spcPct val="115000"/>
                        </a:lnSpc>
                        <a:spcAft>
                          <a:spcPts val="0"/>
                        </a:spcAft>
                      </a:pPr>
                      <a:r>
                        <a:rPr lang="en-US" sz="1400" dirty="0">
                          <a:latin typeface="Verdana"/>
                          <a:ea typeface="Times New Roman"/>
                          <a:cs typeface="Times New Roman"/>
                        </a:rPr>
                        <a:t>No Group RRSP</a:t>
                      </a:r>
                      <a:endParaRPr lang="en-US" sz="1400" dirty="0">
                        <a:latin typeface="Calibri"/>
                        <a:ea typeface="Calibri"/>
                        <a:cs typeface="Times New Roman"/>
                      </a:endParaRPr>
                    </a:p>
                  </a:txBody>
                  <a:tcPr marL="38100" marR="38100" marT="38100" marB="38100" anchor="ctr"/>
                </a:tc>
                <a:tc>
                  <a:txBody>
                    <a:bodyPr/>
                    <a:lstStyle/>
                    <a:p>
                      <a:pPr>
                        <a:lnSpc>
                          <a:spcPct val="115000"/>
                        </a:lnSpc>
                        <a:spcAft>
                          <a:spcPts val="0"/>
                        </a:spcAft>
                      </a:pPr>
                      <a:r>
                        <a:rPr lang="en-US" sz="1400" dirty="0">
                          <a:latin typeface="Verdana"/>
                          <a:ea typeface="Times New Roman"/>
                          <a:cs typeface="Times New Roman"/>
                        </a:rPr>
                        <a:t>Group RRSP</a:t>
                      </a:r>
                      <a:endParaRPr lang="en-US" sz="1400" dirty="0">
                        <a:latin typeface="Calibri"/>
                        <a:ea typeface="Calibri"/>
                        <a:cs typeface="Times New Roman"/>
                      </a:endParaRPr>
                    </a:p>
                  </a:txBody>
                  <a:tcPr marL="38100" marR="38100" marT="38100" marB="38100" anchor="ctr"/>
                </a:tc>
              </a:tr>
              <a:tr h="539984">
                <a:tc>
                  <a:txBody>
                    <a:bodyPr/>
                    <a:lstStyle/>
                    <a:p>
                      <a:pPr>
                        <a:lnSpc>
                          <a:spcPct val="115000"/>
                        </a:lnSpc>
                        <a:spcAft>
                          <a:spcPts val="0"/>
                        </a:spcAft>
                      </a:pPr>
                      <a:r>
                        <a:rPr lang="en-US" sz="1400" b="1" dirty="0">
                          <a:latin typeface="Verdana"/>
                          <a:ea typeface="Times New Roman"/>
                          <a:cs typeface="Times New Roman"/>
                        </a:rPr>
                        <a:t>Monthly Salary</a:t>
                      </a:r>
                      <a:endParaRPr lang="en-US" sz="1400" dirty="0">
                        <a:latin typeface="Calibri"/>
                        <a:ea typeface="Calibri"/>
                        <a:cs typeface="Times New Roman"/>
                      </a:endParaRPr>
                    </a:p>
                  </a:txBody>
                  <a:tcPr marL="38100" marR="38100" marT="38100" marB="38100" anchor="ctr"/>
                </a:tc>
                <a:tc>
                  <a:txBody>
                    <a:bodyPr/>
                    <a:lstStyle/>
                    <a:p>
                      <a:pPr algn="r">
                        <a:lnSpc>
                          <a:spcPct val="115000"/>
                        </a:lnSpc>
                        <a:spcAft>
                          <a:spcPts val="0"/>
                        </a:spcAft>
                      </a:pPr>
                      <a:r>
                        <a:rPr lang="en-US" sz="1400" dirty="0">
                          <a:latin typeface="Verdana"/>
                          <a:ea typeface="Times New Roman"/>
                          <a:cs typeface="Times New Roman"/>
                        </a:rPr>
                        <a:t>$5,000</a:t>
                      </a:r>
                      <a:endParaRPr lang="en-US" sz="1400" dirty="0">
                        <a:latin typeface="Calibri"/>
                        <a:ea typeface="Calibri"/>
                        <a:cs typeface="Times New Roman"/>
                      </a:endParaRPr>
                    </a:p>
                  </a:txBody>
                  <a:tcPr marL="38100" marR="38100" marT="38100" marB="38100" anchor="ctr"/>
                </a:tc>
                <a:tc>
                  <a:txBody>
                    <a:bodyPr/>
                    <a:lstStyle/>
                    <a:p>
                      <a:pPr algn="r">
                        <a:lnSpc>
                          <a:spcPct val="115000"/>
                        </a:lnSpc>
                        <a:spcAft>
                          <a:spcPts val="0"/>
                        </a:spcAft>
                      </a:pPr>
                      <a:r>
                        <a:rPr lang="en-US" sz="1400" dirty="0">
                          <a:latin typeface="Verdana"/>
                          <a:ea typeface="Times New Roman"/>
                          <a:cs typeface="Times New Roman"/>
                        </a:rPr>
                        <a:t>$5,000</a:t>
                      </a:r>
                      <a:endParaRPr lang="en-US" sz="1400" dirty="0">
                        <a:latin typeface="Calibri"/>
                        <a:ea typeface="Calibri"/>
                        <a:cs typeface="Times New Roman"/>
                      </a:endParaRPr>
                    </a:p>
                  </a:txBody>
                  <a:tcPr marL="38100" marR="38100" marT="38100" marB="38100" anchor="ctr"/>
                </a:tc>
              </a:tr>
              <a:tr h="539984">
                <a:tc>
                  <a:txBody>
                    <a:bodyPr/>
                    <a:lstStyle/>
                    <a:p>
                      <a:pPr>
                        <a:lnSpc>
                          <a:spcPct val="115000"/>
                        </a:lnSpc>
                        <a:spcAft>
                          <a:spcPts val="0"/>
                        </a:spcAft>
                      </a:pPr>
                      <a:r>
                        <a:rPr lang="en-US" sz="1400" b="1" dirty="0">
                          <a:latin typeface="Verdana"/>
                          <a:ea typeface="Times New Roman"/>
                          <a:cs typeface="Times New Roman"/>
                        </a:rPr>
                        <a:t>GRRSP Contribution</a:t>
                      </a:r>
                      <a:endParaRPr lang="en-US" sz="1400" dirty="0">
                        <a:latin typeface="Calibri"/>
                        <a:ea typeface="Calibri"/>
                        <a:cs typeface="Times New Roman"/>
                      </a:endParaRPr>
                    </a:p>
                  </a:txBody>
                  <a:tcPr marL="38100" marR="38100" marT="38100" marB="38100" anchor="ctr"/>
                </a:tc>
                <a:tc>
                  <a:txBody>
                    <a:bodyPr/>
                    <a:lstStyle/>
                    <a:p>
                      <a:pPr algn="r">
                        <a:lnSpc>
                          <a:spcPct val="115000"/>
                        </a:lnSpc>
                        <a:spcAft>
                          <a:spcPts val="0"/>
                        </a:spcAft>
                      </a:pPr>
                      <a:r>
                        <a:rPr lang="en-US" sz="1400" dirty="0">
                          <a:latin typeface="Verdana"/>
                          <a:ea typeface="Times New Roman"/>
                          <a:cs typeface="Times New Roman"/>
                        </a:rPr>
                        <a:t>$0</a:t>
                      </a:r>
                      <a:endParaRPr lang="en-US" sz="1400" dirty="0">
                        <a:latin typeface="Calibri"/>
                        <a:ea typeface="Calibri"/>
                        <a:cs typeface="Times New Roman"/>
                      </a:endParaRPr>
                    </a:p>
                  </a:txBody>
                  <a:tcPr marL="38100" marR="38100" marT="38100" marB="38100" anchor="ctr"/>
                </a:tc>
                <a:tc>
                  <a:txBody>
                    <a:bodyPr/>
                    <a:lstStyle/>
                    <a:p>
                      <a:pPr algn="r">
                        <a:lnSpc>
                          <a:spcPct val="115000"/>
                        </a:lnSpc>
                        <a:spcAft>
                          <a:spcPts val="0"/>
                        </a:spcAft>
                      </a:pPr>
                      <a:r>
                        <a:rPr lang="en-US" sz="1400" dirty="0">
                          <a:latin typeface="Verdana"/>
                          <a:ea typeface="Times New Roman"/>
                          <a:cs typeface="Times New Roman"/>
                        </a:rPr>
                        <a:t>$500</a:t>
                      </a:r>
                      <a:endParaRPr lang="en-US" sz="1400" dirty="0">
                        <a:latin typeface="Calibri"/>
                        <a:ea typeface="Calibri"/>
                        <a:cs typeface="Times New Roman"/>
                      </a:endParaRPr>
                    </a:p>
                  </a:txBody>
                  <a:tcPr marL="38100" marR="38100" marT="38100" marB="38100" anchor="ctr"/>
                </a:tc>
              </a:tr>
              <a:tr h="539984">
                <a:tc>
                  <a:txBody>
                    <a:bodyPr/>
                    <a:lstStyle/>
                    <a:p>
                      <a:pPr>
                        <a:lnSpc>
                          <a:spcPct val="115000"/>
                        </a:lnSpc>
                        <a:spcAft>
                          <a:spcPts val="0"/>
                        </a:spcAft>
                      </a:pPr>
                      <a:r>
                        <a:rPr lang="en-US" sz="1400" b="1" dirty="0">
                          <a:latin typeface="Verdana"/>
                          <a:ea typeface="Times New Roman"/>
                          <a:cs typeface="Times New Roman"/>
                        </a:rPr>
                        <a:t>Taxable Amount</a:t>
                      </a:r>
                      <a:endParaRPr lang="en-US" sz="1400" dirty="0">
                        <a:latin typeface="Calibri"/>
                        <a:ea typeface="Calibri"/>
                        <a:cs typeface="Times New Roman"/>
                      </a:endParaRPr>
                    </a:p>
                  </a:txBody>
                  <a:tcPr marL="38100" marR="38100" marT="38100" marB="38100" anchor="ctr"/>
                </a:tc>
                <a:tc>
                  <a:txBody>
                    <a:bodyPr/>
                    <a:lstStyle/>
                    <a:p>
                      <a:pPr algn="r">
                        <a:lnSpc>
                          <a:spcPct val="115000"/>
                        </a:lnSpc>
                        <a:spcAft>
                          <a:spcPts val="0"/>
                        </a:spcAft>
                      </a:pPr>
                      <a:r>
                        <a:rPr lang="en-US" sz="1400" dirty="0">
                          <a:latin typeface="Verdana"/>
                          <a:ea typeface="Times New Roman"/>
                          <a:cs typeface="Times New Roman"/>
                        </a:rPr>
                        <a:t>$5,000</a:t>
                      </a:r>
                      <a:endParaRPr lang="en-US" sz="1400" dirty="0">
                        <a:latin typeface="Calibri"/>
                        <a:ea typeface="Calibri"/>
                        <a:cs typeface="Times New Roman"/>
                      </a:endParaRPr>
                    </a:p>
                  </a:txBody>
                  <a:tcPr marL="38100" marR="38100" marT="38100" marB="38100" anchor="ctr"/>
                </a:tc>
                <a:tc>
                  <a:txBody>
                    <a:bodyPr/>
                    <a:lstStyle/>
                    <a:p>
                      <a:pPr algn="r">
                        <a:lnSpc>
                          <a:spcPct val="115000"/>
                        </a:lnSpc>
                        <a:spcAft>
                          <a:spcPts val="0"/>
                        </a:spcAft>
                      </a:pPr>
                      <a:r>
                        <a:rPr lang="en-US" sz="1400" dirty="0">
                          <a:latin typeface="Verdana"/>
                          <a:ea typeface="Times New Roman"/>
                          <a:cs typeface="Times New Roman"/>
                        </a:rPr>
                        <a:t>$4,500</a:t>
                      </a:r>
                      <a:endParaRPr lang="en-US" sz="1400" dirty="0">
                        <a:latin typeface="Calibri"/>
                        <a:ea typeface="Calibri"/>
                        <a:cs typeface="Times New Roman"/>
                      </a:endParaRPr>
                    </a:p>
                  </a:txBody>
                  <a:tcPr marL="38100" marR="38100" marT="38100" marB="38100" anchor="ctr"/>
                </a:tc>
              </a:tr>
              <a:tr h="539984">
                <a:tc>
                  <a:txBody>
                    <a:bodyPr/>
                    <a:lstStyle/>
                    <a:p>
                      <a:pPr>
                        <a:lnSpc>
                          <a:spcPct val="115000"/>
                        </a:lnSpc>
                        <a:spcAft>
                          <a:spcPts val="0"/>
                        </a:spcAft>
                      </a:pPr>
                      <a:r>
                        <a:rPr lang="en-US" sz="1400" b="1" dirty="0">
                          <a:latin typeface="Verdana"/>
                          <a:ea typeface="Times New Roman"/>
                          <a:cs typeface="Times New Roman"/>
                        </a:rPr>
                        <a:t>Tax Deducted At Source</a:t>
                      </a:r>
                      <a:endParaRPr lang="en-US" sz="1400" dirty="0">
                        <a:latin typeface="Calibri"/>
                        <a:ea typeface="Calibri"/>
                        <a:cs typeface="Times New Roman"/>
                      </a:endParaRPr>
                    </a:p>
                  </a:txBody>
                  <a:tcPr marL="38100" marR="38100" marT="38100" marB="38100" anchor="ctr"/>
                </a:tc>
                <a:tc>
                  <a:txBody>
                    <a:bodyPr/>
                    <a:lstStyle/>
                    <a:p>
                      <a:pPr algn="r">
                        <a:lnSpc>
                          <a:spcPct val="115000"/>
                        </a:lnSpc>
                        <a:spcAft>
                          <a:spcPts val="0"/>
                        </a:spcAft>
                      </a:pPr>
                      <a:r>
                        <a:rPr lang="en-US" sz="1400" dirty="0">
                          <a:latin typeface="Verdana"/>
                          <a:ea typeface="Times New Roman"/>
                          <a:cs typeface="Times New Roman"/>
                        </a:rPr>
                        <a:t>$-1,275</a:t>
                      </a:r>
                      <a:endParaRPr lang="en-US" sz="1400" dirty="0">
                        <a:latin typeface="Calibri"/>
                        <a:ea typeface="Calibri"/>
                        <a:cs typeface="Times New Roman"/>
                      </a:endParaRPr>
                    </a:p>
                  </a:txBody>
                  <a:tcPr marL="38100" marR="38100" marT="38100" marB="38100" anchor="ctr"/>
                </a:tc>
                <a:tc>
                  <a:txBody>
                    <a:bodyPr/>
                    <a:lstStyle/>
                    <a:p>
                      <a:pPr algn="r">
                        <a:lnSpc>
                          <a:spcPct val="115000"/>
                        </a:lnSpc>
                        <a:spcAft>
                          <a:spcPts val="0"/>
                        </a:spcAft>
                      </a:pPr>
                      <a:r>
                        <a:rPr lang="en-US" sz="1400" dirty="0">
                          <a:latin typeface="Verdana"/>
                          <a:ea typeface="Times New Roman"/>
                          <a:cs typeface="Times New Roman"/>
                        </a:rPr>
                        <a:t>$-1,125</a:t>
                      </a:r>
                      <a:endParaRPr lang="en-US" sz="1400" dirty="0">
                        <a:latin typeface="Calibri"/>
                        <a:ea typeface="Calibri"/>
                        <a:cs typeface="Times New Roman"/>
                      </a:endParaRPr>
                    </a:p>
                  </a:txBody>
                  <a:tcPr marL="38100" marR="38100" marT="38100" marB="38100" anchor="ctr"/>
                </a:tc>
              </a:tr>
              <a:tr h="539984">
                <a:tc>
                  <a:txBody>
                    <a:bodyPr/>
                    <a:lstStyle/>
                    <a:p>
                      <a:pPr>
                        <a:lnSpc>
                          <a:spcPct val="115000"/>
                        </a:lnSpc>
                        <a:spcAft>
                          <a:spcPts val="0"/>
                        </a:spcAft>
                      </a:pPr>
                      <a:r>
                        <a:rPr lang="en-US" sz="1400" b="1" dirty="0">
                          <a:latin typeface="Verdana"/>
                          <a:ea typeface="Times New Roman"/>
                          <a:cs typeface="Times New Roman"/>
                        </a:rPr>
                        <a:t>Take Home Pay</a:t>
                      </a:r>
                      <a:endParaRPr lang="en-US" sz="1400" dirty="0">
                        <a:latin typeface="Calibri"/>
                        <a:ea typeface="Calibri"/>
                        <a:cs typeface="Times New Roman"/>
                      </a:endParaRPr>
                    </a:p>
                  </a:txBody>
                  <a:tcPr marL="38100" marR="38100" marT="38100" marB="38100" anchor="ctr"/>
                </a:tc>
                <a:tc>
                  <a:txBody>
                    <a:bodyPr/>
                    <a:lstStyle/>
                    <a:p>
                      <a:pPr algn="r">
                        <a:lnSpc>
                          <a:spcPct val="115000"/>
                        </a:lnSpc>
                        <a:spcAft>
                          <a:spcPts val="0"/>
                        </a:spcAft>
                      </a:pPr>
                      <a:r>
                        <a:rPr lang="en-US" sz="1400" dirty="0">
                          <a:latin typeface="Verdana"/>
                          <a:ea typeface="Times New Roman"/>
                          <a:cs typeface="Times New Roman"/>
                        </a:rPr>
                        <a:t>$3,750</a:t>
                      </a:r>
                      <a:endParaRPr lang="en-US" sz="1400" dirty="0">
                        <a:latin typeface="Calibri"/>
                        <a:ea typeface="Calibri"/>
                        <a:cs typeface="Times New Roman"/>
                      </a:endParaRPr>
                    </a:p>
                  </a:txBody>
                  <a:tcPr marL="38100" marR="38100" marT="38100" marB="38100" anchor="ctr"/>
                </a:tc>
                <a:tc>
                  <a:txBody>
                    <a:bodyPr/>
                    <a:lstStyle/>
                    <a:p>
                      <a:pPr algn="r">
                        <a:lnSpc>
                          <a:spcPct val="115000"/>
                        </a:lnSpc>
                        <a:spcAft>
                          <a:spcPts val="0"/>
                        </a:spcAft>
                      </a:pPr>
                      <a:r>
                        <a:rPr lang="en-US" sz="1400" dirty="0">
                          <a:latin typeface="Verdana"/>
                          <a:ea typeface="Times New Roman"/>
                          <a:cs typeface="Times New Roman"/>
                        </a:rPr>
                        <a:t>$3,375</a:t>
                      </a:r>
                      <a:endParaRPr lang="en-US" sz="1400" dirty="0">
                        <a:latin typeface="Calibri"/>
                        <a:ea typeface="Calibri"/>
                        <a:cs typeface="Times New Roman"/>
                      </a:endParaRPr>
                    </a:p>
                  </a:txBody>
                  <a:tcPr marL="38100" marR="38100" marT="38100" marB="38100" anchor="ctr"/>
                </a:tc>
              </a:tr>
            </a:tbl>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i="1" dirty="0" smtClean="0">
                <a:solidFill>
                  <a:schemeClr val="accent2">
                    <a:lumMod val="75000"/>
                  </a:schemeClr>
                </a:solidFill>
              </a:rPr>
              <a:t>Morgan </a:t>
            </a:r>
            <a:r>
              <a:rPr lang="en-US" sz="8800" b="1" i="1" dirty="0" smtClean="0">
                <a:solidFill>
                  <a:schemeClr val="accent2">
                    <a:lumMod val="75000"/>
                  </a:schemeClr>
                </a:solidFill>
              </a:rPr>
              <a:t>N</a:t>
            </a:r>
            <a:r>
              <a:rPr lang="en-US" b="1" i="1" dirty="0" smtClean="0">
                <a:solidFill>
                  <a:schemeClr val="accent2">
                    <a:lumMod val="75000"/>
                  </a:schemeClr>
                </a:solidFill>
              </a:rPr>
              <a:t>ational Corporation </a:t>
            </a:r>
            <a:endParaRPr lang="en-US" dirty="0"/>
          </a:p>
        </p:txBody>
      </p:sp>
      <p:sp>
        <p:nvSpPr>
          <p:cNvPr id="3" name="Content Placeholder 2"/>
          <p:cNvSpPr>
            <a:spLocks noGrp="1"/>
          </p:cNvSpPr>
          <p:nvPr>
            <p:ph idx="1"/>
          </p:nvPr>
        </p:nvSpPr>
        <p:spPr/>
        <p:txBody>
          <a:bodyPr>
            <a:normAutofit fontScale="92500" lnSpcReduction="10000"/>
          </a:bodyPr>
          <a:lstStyle/>
          <a:p>
            <a:pPr>
              <a:buNone/>
            </a:pPr>
            <a:r>
              <a:rPr lang="en-US" sz="2800" u="sng" dirty="0" smtClean="0"/>
              <a:t>Group RRSP</a:t>
            </a:r>
          </a:p>
          <a:p>
            <a:pPr>
              <a:buNone/>
            </a:pPr>
            <a:r>
              <a:rPr lang="en-US" dirty="0" smtClean="0"/>
              <a:t> </a:t>
            </a:r>
            <a:r>
              <a:rPr lang="en-US" sz="2800" dirty="0" smtClean="0"/>
              <a:t>Benefits:</a:t>
            </a:r>
          </a:p>
          <a:p>
            <a:pPr marL="457200" indent="-457200">
              <a:buFont typeface="+mj-lt"/>
              <a:buAutoNum type="arabicPeriod"/>
            </a:pPr>
            <a:r>
              <a:rPr lang="en-US" sz="2000" dirty="0" smtClean="0"/>
              <a:t>Immediate tax savings</a:t>
            </a:r>
          </a:p>
          <a:p>
            <a:pPr marL="457200" indent="-457200">
              <a:buFont typeface="+mj-lt"/>
              <a:buAutoNum type="arabicPeriod"/>
            </a:pPr>
            <a:r>
              <a:rPr lang="en-US" sz="2000" dirty="0" smtClean="0"/>
              <a:t>Tax-free compounding</a:t>
            </a:r>
          </a:p>
          <a:p>
            <a:pPr marL="457200" indent="-457200">
              <a:buFont typeface="+mj-lt"/>
              <a:buAutoNum type="arabicPeriod"/>
            </a:pPr>
            <a:r>
              <a:rPr lang="en-US" sz="2000" dirty="0" smtClean="0"/>
              <a:t>Disciplined savings plan</a:t>
            </a:r>
          </a:p>
          <a:p>
            <a:pPr marL="457200" indent="-457200">
              <a:buFont typeface="+mj-lt"/>
              <a:buAutoNum type="arabicPeriod"/>
            </a:pPr>
            <a:r>
              <a:rPr lang="en-US" sz="2000" dirty="0" smtClean="0"/>
              <a:t>Low minimum contributions</a:t>
            </a:r>
          </a:p>
          <a:p>
            <a:pPr marL="457200" indent="-457200">
              <a:buFont typeface="+mj-lt"/>
              <a:buAutoNum type="arabicPeriod"/>
            </a:pPr>
            <a:r>
              <a:rPr lang="en-US" sz="2000" dirty="0" smtClean="0"/>
              <a:t>Investment is easily transferrable</a:t>
            </a:r>
          </a:p>
          <a:p>
            <a:pPr marL="457200" indent="-457200">
              <a:buFont typeface="+mj-lt"/>
              <a:buAutoNum type="arabicPeriod"/>
            </a:pPr>
            <a:r>
              <a:rPr lang="en-US" sz="2000" dirty="0" smtClean="0"/>
              <a:t>Spousal RRSP’s are eligible</a:t>
            </a:r>
          </a:p>
          <a:p>
            <a:pPr marL="457200" indent="-457200">
              <a:buFont typeface="+mj-lt"/>
              <a:buAutoNum type="arabicPeriod"/>
            </a:pPr>
            <a:r>
              <a:rPr lang="en-US" sz="2000" dirty="0" smtClean="0"/>
              <a:t>Employees with the aid of their financial advisor can choose their own customized plan</a:t>
            </a:r>
          </a:p>
          <a:p>
            <a:pPr marL="457200" indent="-457200">
              <a:buFont typeface="+mj-lt"/>
              <a:buAutoNum type="arabicPeriod"/>
            </a:pPr>
            <a:r>
              <a:rPr lang="en-US" sz="2000" dirty="0" smtClean="0"/>
              <a:t>A wide choice of investments</a:t>
            </a:r>
          </a:p>
          <a:p>
            <a:pPr marL="457200" indent="-457200">
              <a:buFont typeface="+mj-lt"/>
              <a:buAutoNum type="arabicPeriod"/>
            </a:pPr>
            <a:r>
              <a:rPr lang="en-US" sz="2000" dirty="0" smtClean="0"/>
              <a:t>Flexibility upon retirement-choose between a Life annuity, RRIF, cash payment or combination of these options</a:t>
            </a:r>
          </a:p>
          <a:p>
            <a:pPr marL="457200" indent="-457200">
              <a:buFont typeface="+mj-lt"/>
              <a:buAutoNum type="arabicPeriod"/>
            </a:pPr>
            <a:endParaRPr lang="en-US" sz="20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i="1" dirty="0" smtClean="0">
                <a:solidFill>
                  <a:schemeClr val="accent2">
                    <a:lumMod val="75000"/>
                  </a:schemeClr>
                </a:solidFill>
              </a:rPr>
              <a:t>Morgan </a:t>
            </a:r>
            <a:r>
              <a:rPr lang="en-US" sz="8800" b="1" i="1" dirty="0" smtClean="0">
                <a:solidFill>
                  <a:schemeClr val="accent2">
                    <a:lumMod val="75000"/>
                  </a:schemeClr>
                </a:solidFill>
              </a:rPr>
              <a:t>N</a:t>
            </a:r>
            <a:r>
              <a:rPr lang="en-US" b="1" i="1" dirty="0" smtClean="0">
                <a:solidFill>
                  <a:schemeClr val="accent2">
                    <a:lumMod val="75000"/>
                  </a:schemeClr>
                </a:solidFill>
              </a:rPr>
              <a:t>ational Corporation </a:t>
            </a:r>
            <a:endParaRPr lang="en-US" dirty="0"/>
          </a:p>
        </p:txBody>
      </p:sp>
      <p:sp>
        <p:nvSpPr>
          <p:cNvPr id="3" name="Content Placeholder 2"/>
          <p:cNvSpPr>
            <a:spLocks noGrp="1"/>
          </p:cNvSpPr>
          <p:nvPr>
            <p:ph idx="1"/>
          </p:nvPr>
        </p:nvSpPr>
        <p:spPr/>
        <p:txBody>
          <a:bodyPr/>
          <a:lstStyle/>
          <a:p>
            <a:pPr>
              <a:buNone/>
            </a:pPr>
            <a:r>
              <a:rPr lang="en-US" sz="2800" u="sng" dirty="0" smtClean="0"/>
              <a:t>Group RRSP</a:t>
            </a:r>
          </a:p>
          <a:p>
            <a:endParaRPr lang="en-US" sz="2000" u="sng" dirty="0" smtClean="0"/>
          </a:p>
          <a:p>
            <a:pPr>
              <a:buNone/>
            </a:pPr>
            <a:r>
              <a:rPr lang="en-US" sz="2800" dirty="0" smtClean="0"/>
              <a:t>Other Information: </a:t>
            </a:r>
            <a:endParaRPr lang="en-US" sz="2800" dirty="0"/>
          </a:p>
          <a:p>
            <a:r>
              <a:rPr lang="en-US" sz="2000" dirty="0" smtClean="0"/>
              <a:t>Contribution Limits – limited to the lesser of 18% of earned income in the prior year to a maximum of </a:t>
            </a:r>
            <a:r>
              <a:rPr lang="en-US" sz="2000" dirty="0" smtClean="0"/>
              <a:t>$</a:t>
            </a:r>
            <a:r>
              <a:rPr lang="en-US" sz="2000" dirty="0" smtClean="0"/>
              <a:t>22,970 in 2012*.</a:t>
            </a:r>
          </a:p>
          <a:p>
            <a:r>
              <a:rPr lang="en-US" sz="2000" dirty="0" smtClean="0"/>
              <a:t>Unused contribution room may be carried forward  from the prior year to future taxation years. </a:t>
            </a:r>
          </a:p>
          <a:p>
            <a:endParaRPr lang="en-US" sz="2000" dirty="0" smtClean="0"/>
          </a:p>
          <a:p>
            <a:pPr>
              <a:buNone/>
            </a:pPr>
            <a:endParaRPr lang="en-US" sz="2000" dirty="0" smtClean="0"/>
          </a:p>
          <a:p>
            <a:r>
              <a:rPr lang="en-US" sz="2000" dirty="0" smtClean="0"/>
              <a:t>Maximum allowable contributions will be $23,820 for 2013.</a:t>
            </a:r>
            <a:endParaRPr lang="en-US" sz="20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i="1" dirty="0" smtClean="0">
                <a:solidFill>
                  <a:schemeClr val="accent2">
                    <a:lumMod val="75000"/>
                  </a:schemeClr>
                </a:solidFill>
              </a:rPr>
              <a:t>Morgan </a:t>
            </a:r>
            <a:r>
              <a:rPr lang="en-US" sz="8800" b="1" i="1" dirty="0" smtClean="0">
                <a:solidFill>
                  <a:schemeClr val="accent2">
                    <a:lumMod val="75000"/>
                  </a:schemeClr>
                </a:solidFill>
              </a:rPr>
              <a:t>N</a:t>
            </a:r>
            <a:r>
              <a:rPr lang="en-US" b="1" i="1" dirty="0" smtClean="0">
                <a:solidFill>
                  <a:schemeClr val="accent2">
                    <a:lumMod val="75000"/>
                  </a:schemeClr>
                </a:solidFill>
              </a:rPr>
              <a:t>ational Corporation </a:t>
            </a:r>
            <a:endParaRPr lang="en-US" dirty="0"/>
          </a:p>
        </p:txBody>
      </p:sp>
      <p:sp>
        <p:nvSpPr>
          <p:cNvPr id="3" name="Content Placeholder 2"/>
          <p:cNvSpPr>
            <a:spLocks noGrp="1"/>
          </p:cNvSpPr>
          <p:nvPr>
            <p:ph idx="1"/>
          </p:nvPr>
        </p:nvSpPr>
        <p:spPr>
          <a:xfrm>
            <a:off x="428596" y="1643050"/>
            <a:ext cx="8229600" cy="4525963"/>
          </a:xfrm>
        </p:spPr>
        <p:txBody>
          <a:bodyPr>
            <a:normAutofit/>
          </a:bodyPr>
          <a:lstStyle/>
          <a:p>
            <a:pPr>
              <a:buNone/>
            </a:pPr>
            <a:r>
              <a:rPr lang="en-US" sz="2800" u="sng" dirty="0" smtClean="0"/>
              <a:t>Group RRSP</a:t>
            </a:r>
          </a:p>
          <a:p>
            <a:pPr>
              <a:buNone/>
            </a:pPr>
            <a:endParaRPr lang="en-US" sz="2000" b="1" u="sng" dirty="0"/>
          </a:p>
          <a:p>
            <a:pPr>
              <a:buNone/>
            </a:pPr>
            <a:r>
              <a:rPr lang="en-US" sz="2800" dirty="0" smtClean="0"/>
              <a:t>Payment Options:</a:t>
            </a:r>
            <a:endParaRPr lang="en-US" sz="2000" dirty="0" smtClean="0"/>
          </a:p>
          <a:p>
            <a:r>
              <a:rPr lang="en-US" sz="2000" dirty="0" smtClean="0"/>
              <a:t>Transfer to an Individual RRSP</a:t>
            </a:r>
          </a:p>
          <a:p>
            <a:r>
              <a:rPr lang="en-US" sz="2000" dirty="0" smtClean="0"/>
              <a:t>Transfer to a RRIF</a:t>
            </a:r>
          </a:p>
          <a:p>
            <a:r>
              <a:rPr lang="en-US" sz="2000" dirty="0" smtClean="0"/>
              <a:t>Transfer to a Registered Pension Plan (as long as it allows for transfers in)</a:t>
            </a:r>
          </a:p>
          <a:p>
            <a:r>
              <a:rPr lang="en-US" sz="2000" dirty="0" smtClean="0"/>
              <a:t>Cash payment (fully taxable)</a:t>
            </a:r>
          </a:p>
          <a:p>
            <a:r>
              <a:rPr lang="en-US" sz="2000" dirty="0" smtClean="0"/>
              <a:t>Purchase of Life or Term Annuity </a:t>
            </a:r>
            <a:endParaRPr lang="en-US" sz="2000" dirty="0"/>
          </a:p>
          <a:p>
            <a:endParaRPr lang="en-US" sz="2800" b="1"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i="1" dirty="0" smtClean="0">
                <a:solidFill>
                  <a:schemeClr val="accent2">
                    <a:lumMod val="75000"/>
                  </a:schemeClr>
                </a:solidFill>
              </a:rPr>
              <a:t>Morgan </a:t>
            </a:r>
            <a:r>
              <a:rPr lang="en-US" sz="8800" b="1" i="1" dirty="0" smtClean="0">
                <a:solidFill>
                  <a:schemeClr val="accent2">
                    <a:lumMod val="75000"/>
                  </a:schemeClr>
                </a:solidFill>
              </a:rPr>
              <a:t>N</a:t>
            </a:r>
            <a:r>
              <a:rPr lang="en-US" b="1" i="1" dirty="0" smtClean="0">
                <a:solidFill>
                  <a:schemeClr val="accent2">
                    <a:lumMod val="75000"/>
                  </a:schemeClr>
                </a:solidFill>
              </a:rPr>
              <a:t>ational Corporation </a:t>
            </a:r>
            <a:endParaRPr lang="en-US" dirty="0"/>
          </a:p>
        </p:txBody>
      </p:sp>
      <p:sp>
        <p:nvSpPr>
          <p:cNvPr id="3" name="Content Placeholder 2"/>
          <p:cNvSpPr>
            <a:spLocks noGrp="1"/>
          </p:cNvSpPr>
          <p:nvPr>
            <p:ph idx="1"/>
          </p:nvPr>
        </p:nvSpPr>
        <p:spPr>
          <a:xfrm>
            <a:off x="457200" y="1857364"/>
            <a:ext cx="8229600" cy="4268799"/>
          </a:xfrm>
        </p:spPr>
        <p:txBody>
          <a:bodyPr>
            <a:normAutofit/>
          </a:bodyPr>
          <a:lstStyle/>
          <a:p>
            <a:pPr>
              <a:buNone/>
            </a:pPr>
            <a:r>
              <a:rPr lang="en-US" sz="2800" u="sng" dirty="0" smtClean="0"/>
              <a:t>Group RRSP</a:t>
            </a:r>
          </a:p>
          <a:p>
            <a:pPr>
              <a:buNone/>
            </a:pPr>
            <a:endParaRPr lang="en-US" sz="2000" dirty="0" smtClean="0"/>
          </a:p>
          <a:p>
            <a:pPr>
              <a:buNone/>
            </a:pPr>
            <a:r>
              <a:rPr lang="en-US" sz="2800" dirty="0" smtClean="0"/>
              <a:t>Restrictions:</a:t>
            </a:r>
          </a:p>
          <a:p>
            <a:r>
              <a:rPr lang="en-US" sz="2000" dirty="0" smtClean="0"/>
              <a:t>Must invest in qualified investments prescribe by CRA</a:t>
            </a:r>
          </a:p>
          <a:p>
            <a:r>
              <a:rPr lang="en-US" sz="2000" dirty="0" smtClean="0"/>
              <a:t>Employee contributions are vested immediately/Employer contributions may not vest for a minimum of 24 months or more, depending on plan design</a:t>
            </a:r>
          </a:p>
          <a:p>
            <a:r>
              <a:rPr lang="en-US" sz="2000" dirty="0" smtClean="0"/>
              <a:t>Contributions may normally be withdrawn at any time but the plan may be designed to provide restrictions during employment.</a:t>
            </a:r>
          </a:p>
          <a:p>
            <a:endParaRPr lang="en-US" sz="2000" dirty="0" smtClean="0"/>
          </a:p>
          <a:p>
            <a:pPr>
              <a:buNone/>
            </a:pPr>
            <a:endParaRPr lang="en-US" sz="2800" u="sng" dirty="0"/>
          </a:p>
          <a:p>
            <a:pPr>
              <a:buNone/>
            </a:pPr>
            <a:endParaRPr lang="en-US" sz="2000" u="sng"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617</TotalTime>
  <Words>1779</Words>
  <Application>Microsoft Office PowerPoint</Application>
  <PresentationFormat>On-screen Show (4:3)</PresentationFormat>
  <Paragraphs>288</Paragraphs>
  <Slides>28</Slides>
  <Notes>3</Notes>
  <HiddenSlides>1</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Office Theme</vt:lpstr>
      <vt:lpstr>Morgan National Corporation </vt:lpstr>
      <vt:lpstr>Morgan National Corporation </vt:lpstr>
      <vt:lpstr>Morgan National Corporation </vt:lpstr>
      <vt:lpstr>Morgan National Corporation </vt:lpstr>
      <vt:lpstr>Morgan National Corporation </vt:lpstr>
      <vt:lpstr>Morgan National Corporation </vt:lpstr>
      <vt:lpstr>Morgan National Corporation </vt:lpstr>
      <vt:lpstr>Morgan National Corporation </vt:lpstr>
      <vt:lpstr>Morgan National Corporation </vt:lpstr>
      <vt:lpstr>Morgan National Corporation </vt:lpstr>
      <vt:lpstr>Morgan National Corporation </vt:lpstr>
      <vt:lpstr>Morgan National Corporation </vt:lpstr>
      <vt:lpstr>Morgan National Corporation </vt:lpstr>
      <vt:lpstr>Morgan National Corporation </vt:lpstr>
      <vt:lpstr>Morgan National Corporation </vt:lpstr>
      <vt:lpstr>Morgan National Corporation </vt:lpstr>
      <vt:lpstr>Morgan National Corporation </vt:lpstr>
      <vt:lpstr>Morgan National Corporation </vt:lpstr>
      <vt:lpstr>Morgan National Corporation </vt:lpstr>
      <vt:lpstr>Morgan National Corporation </vt:lpstr>
      <vt:lpstr>Morgan National Corporation </vt:lpstr>
      <vt:lpstr>Morgan National Corporation </vt:lpstr>
      <vt:lpstr>Morgan National Corporation </vt:lpstr>
      <vt:lpstr>Morgan National Corporation </vt:lpstr>
      <vt:lpstr>Morgan National Corporation </vt:lpstr>
      <vt:lpstr>Morgan National Corporation </vt:lpstr>
      <vt:lpstr>Morgan National Corporation </vt:lpstr>
      <vt:lpstr>Morgan National Corporation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Owner</dc:creator>
  <cp:lastModifiedBy>Owner</cp:lastModifiedBy>
  <cp:revision>66</cp:revision>
  <dcterms:created xsi:type="dcterms:W3CDTF">2008-01-01T18:36:18Z</dcterms:created>
  <dcterms:modified xsi:type="dcterms:W3CDTF">2013-03-27T16:21:48Z</dcterms:modified>
</cp:coreProperties>
</file>